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691D"/>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2" autoAdjust="0"/>
    <p:restoredTop sz="94660"/>
  </p:normalViewPr>
  <p:slideViewPr>
    <p:cSldViewPr snapToGrid="0" showGuides="1">
      <p:cViewPr>
        <p:scale>
          <a:sx n="100" d="100"/>
          <a:sy n="100" d="100"/>
        </p:scale>
        <p:origin x="6258" y="264"/>
      </p:cViewPr>
      <p:guideLst>
        <p:guide orient="horz" pos="3120"/>
        <p:guide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5C494B-DC3A-4430-B24D-459821777D75}" type="doc">
      <dgm:prSet loTypeId="urn:microsoft.com/office/officeart/2005/8/layout/cycle8" loCatId="cycle" qsTypeId="urn:microsoft.com/office/officeart/2005/8/quickstyle/simple3" qsCatId="simple" csTypeId="urn:microsoft.com/office/officeart/2005/8/colors/accent5_2" csCatId="accent5" phldr="1"/>
      <dgm:spPr/>
      <dgm:t>
        <a:bodyPr/>
        <a:lstStyle/>
        <a:p>
          <a:endParaRPr lang="fi-FI"/>
        </a:p>
      </dgm:t>
    </dgm:pt>
    <dgm:pt modelId="{C0E971D1-1AEB-4D20-A3AF-2441C23EF943}">
      <dgm:prSet phldrT="[Text]"/>
      <dgm:spPr>
        <a:solidFill>
          <a:srgbClr val="591751"/>
        </a:solidFill>
      </dgm:spPr>
      <dgm:t>
        <a:bodyPr/>
        <a:lstStyle/>
        <a:p>
          <a:r>
            <a:rPr lang="fi-FI" b="1" dirty="0">
              <a:solidFill>
                <a:schemeClr val="bg1"/>
              </a:solidFill>
            </a:rPr>
            <a:t>Time Savings and Lower Logistical Burden</a:t>
          </a:r>
        </a:p>
      </dgm:t>
    </dgm:pt>
    <dgm:pt modelId="{22142F3D-1284-405C-8ED2-0E27404CAEB8}" type="parTrans" cxnId="{4122D77B-9317-4A4A-B707-43C4AAC48ED4}">
      <dgm:prSet/>
      <dgm:spPr/>
      <dgm:t>
        <a:bodyPr/>
        <a:lstStyle/>
        <a:p>
          <a:endParaRPr lang="fi-FI"/>
        </a:p>
      </dgm:t>
    </dgm:pt>
    <dgm:pt modelId="{9042A7DB-9961-4759-B966-C1F25F520DF8}" type="sibTrans" cxnId="{4122D77B-9317-4A4A-B707-43C4AAC48ED4}">
      <dgm:prSet/>
      <dgm:spPr/>
      <dgm:t>
        <a:bodyPr/>
        <a:lstStyle/>
        <a:p>
          <a:endParaRPr lang="fi-FI"/>
        </a:p>
      </dgm:t>
    </dgm:pt>
    <dgm:pt modelId="{3532D39F-EBB1-4552-8ADF-BAA39D5DE296}">
      <dgm:prSet phldrT="[Text]"/>
      <dgm:spPr>
        <a:solidFill>
          <a:srgbClr val="591751"/>
        </a:solidFill>
      </dgm:spPr>
      <dgm:t>
        <a:bodyPr/>
        <a:lstStyle/>
        <a:p>
          <a:r>
            <a:rPr lang="fi-FI" b="1" dirty="0">
              <a:solidFill>
                <a:schemeClr val="bg1"/>
              </a:solidFill>
            </a:rPr>
            <a:t>CO2 savings to profit</a:t>
          </a:r>
        </a:p>
      </dgm:t>
    </dgm:pt>
    <dgm:pt modelId="{A8C0927C-C311-4602-AEA7-FBBEF411231B}" type="parTrans" cxnId="{5E50965B-7F08-4EA4-8A8B-7D62B1C032A6}">
      <dgm:prSet/>
      <dgm:spPr/>
      <dgm:t>
        <a:bodyPr/>
        <a:lstStyle/>
        <a:p>
          <a:endParaRPr lang="fi-FI"/>
        </a:p>
      </dgm:t>
    </dgm:pt>
    <dgm:pt modelId="{1EE9ABF6-D9B7-43A1-B5E2-120D90D1D9A6}" type="sibTrans" cxnId="{5E50965B-7F08-4EA4-8A8B-7D62B1C032A6}">
      <dgm:prSet/>
      <dgm:spPr/>
      <dgm:t>
        <a:bodyPr/>
        <a:lstStyle/>
        <a:p>
          <a:endParaRPr lang="fi-FI"/>
        </a:p>
      </dgm:t>
    </dgm:pt>
    <dgm:pt modelId="{3D6CEBF8-FCF6-453A-875D-F286791D44AE}">
      <dgm:prSet/>
      <dgm:spPr>
        <a:solidFill>
          <a:srgbClr val="591751"/>
        </a:solidFill>
      </dgm:spPr>
      <dgm:t>
        <a:bodyPr/>
        <a:lstStyle/>
        <a:p>
          <a:r>
            <a:rPr lang="fi-FI" b="1" dirty="0">
              <a:solidFill>
                <a:schemeClr val="bg1"/>
              </a:solidFill>
            </a:rPr>
            <a:t>Day-to-day Cost Reductions</a:t>
          </a:r>
        </a:p>
      </dgm:t>
    </dgm:pt>
    <dgm:pt modelId="{E3BE1D86-B110-4E39-9611-5AF3362878B9}" type="parTrans" cxnId="{6E6B9492-15B5-405A-85BF-27751D6CD057}">
      <dgm:prSet/>
      <dgm:spPr/>
      <dgm:t>
        <a:bodyPr/>
        <a:lstStyle/>
        <a:p>
          <a:endParaRPr lang="fi-FI"/>
        </a:p>
      </dgm:t>
    </dgm:pt>
    <dgm:pt modelId="{20B8B814-E5B7-49A9-8B42-B36DA9C67D15}" type="sibTrans" cxnId="{6E6B9492-15B5-405A-85BF-27751D6CD057}">
      <dgm:prSet/>
      <dgm:spPr/>
      <dgm:t>
        <a:bodyPr/>
        <a:lstStyle/>
        <a:p>
          <a:endParaRPr lang="fi-FI"/>
        </a:p>
      </dgm:t>
    </dgm:pt>
    <dgm:pt modelId="{05AB3104-936D-4CD6-B927-F99986AD3F37}">
      <dgm:prSet/>
      <dgm:spPr>
        <a:solidFill>
          <a:srgbClr val="591751"/>
        </a:solidFill>
      </dgm:spPr>
      <dgm:t>
        <a:bodyPr/>
        <a:lstStyle/>
        <a:p>
          <a:r>
            <a:rPr lang="fi-FI" b="1" dirty="0">
              <a:solidFill>
                <a:schemeClr val="bg1"/>
              </a:solidFill>
            </a:rPr>
            <a:t>On-site Circular Economy</a:t>
          </a:r>
        </a:p>
      </dgm:t>
    </dgm:pt>
    <dgm:pt modelId="{648241BA-1277-479E-903D-526B8374B55E}" type="parTrans" cxnId="{334557CC-F85A-4F0E-958E-BD14B443BEC1}">
      <dgm:prSet/>
      <dgm:spPr/>
      <dgm:t>
        <a:bodyPr/>
        <a:lstStyle/>
        <a:p>
          <a:endParaRPr lang="fi-FI"/>
        </a:p>
      </dgm:t>
    </dgm:pt>
    <dgm:pt modelId="{C08AFD5D-8FF3-470C-801D-2027FCE6B7F6}" type="sibTrans" cxnId="{334557CC-F85A-4F0E-958E-BD14B443BEC1}">
      <dgm:prSet/>
      <dgm:spPr/>
      <dgm:t>
        <a:bodyPr/>
        <a:lstStyle/>
        <a:p>
          <a:endParaRPr lang="fi-FI"/>
        </a:p>
      </dgm:t>
    </dgm:pt>
    <dgm:pt modelId="{52998DCA-3249-4FF8-81AE-420C6265A883}">
      <dgm:prSet/>
      <dgm:spPr>
        <a:solidFill>
          <a:srgbClr val="591751"/>
        </a:solidFill>
      </dgm:spPr>
      <dgm:t>
        <a:bodyPr/>
        <a:lstStyle/>
        <a:p>
          <a:r>
            <a:rPr lang="fi-FI" b="1" dirty="0">
              <a:solidFill>
                <a:schemeClr val="bg1"/>
              </a:solidFill>
            </a:rPr>
            <a:t>Tangible CO</a:t>
          </a:r>
          <a:r>
            <a:rPr lang="fi-FI" b="1" baseline="-25000" dirty="0">
              <a:solidFill>
                <a:schemeClr val="bg1"/>
              </a:solidFill>
            </a:rPr>
            <a:t>2</a:t>
          </a:r>
          <a:r>
            <a:rPr lang="fi-FI" b="1" dirty="0">
              <a:solidFill>
                <a:schemeClr val="bg1"/>
              </a:solidFill>
            </a:rPr>
            <a:t> Reductions</a:t>
          </a:r>
        </a:p>
      </dgm:t>
    </dgm:pt>
    <dgm:pt modelId="{95B8582E-31EC-46F1-A70A-5A245880E4AB}" type="parTrans" cxnId="{95F68DA7-6558-4383-B283-DC94B4C4ABE0}">
      <dgm:prSet/>
      <dgm:spPr/>
      <dgm:t>
        <a:bodyPr/>
        <a:lstStyle/>
        <a:p>
          <a:endParaRPr lang="fi-FI"/>
        </a:p>
      </dgm:t>
    </dgm:pt>
    <dgm:pt modelId="{1086D9C0-FF7F-42A9-96DF-1EA54CC4871A}" type="sibTrans" cxnId="{95F68DA7-6558-4383-B283-DC94B4C4ABE0}">
      <dgm:prSet/>
      <dgm:spPr/>
      <dgm:t>
        <a:bodyPr/>
        <a:lstStyle/>
        <a:p>
          <a:endParaRPr lang="fi-FI"/>
        </a:p>
      </dgm:t>
    </dgm:pt>
    <dgm:pt modelId="{2DCA58A9-7E44-4ED7-9994-BFBAC275D92B}" type="pres">
      <dgm:prSet presAssocID="{495C494B-DC3A-4430-B24D-459821777D75}" presName="compositeShape" presStyleCnt="0">
        <dgm:presLayoutVars>
          <dgm:chMax val="7"/>
          <dgm:dir/>
          <dgm:resizeHandles val="exact"/>
        </dgm:presLayoutVars>
      </dgm:prSet>
      <dgm:spPr/>
    </dgm:pt>
    <dgm:pt modelId="{BD7A3786-618B-4642-86A9-87F9FA7ADB0E}" type="pres">
      <dgm:prSet presAssocID="{495C494B-DC3A-4430-B24D-459821777D75}" presName="wedge1" presStyleLbl="node1" presStyleIdx="0" presStyleCnt="5"/>
      <dgm:spPr/>
    </dgm:pt>
    <dgm:pt modelId="{9D7C9403-2A8D-4626-8AB0-C492C78FAB12}" type="pres">
      <dgm:prSet presAssocID="{495C494B-DC3A-4430-B24D-459821777D75}" presName="dummy1a" presStyleCnt="0"/>
      <dgm:spPr/>
    </dgm:pt>
    <dgm:pt modelId="{ED7B221C-DDD3-4A26-B5DC-23FC55CEB1FE}" type="pres">
      <dgm:prSet presAssocID="{495C494B-DC3A-4430-B24D-459821777D75}" presName="dummy1b" presStyleCnt="0"/>
      <dgm:spPr/>
    </dgm:pt>
    <dgm:pt modelId="{1E39DEF7-C365-4E5A-8B36-22B3065F5574}" type="pres">
      <dgm:prSet presAssocID="{495C494B-DC3A-4430-B24D-459821777D75}" presName="wedge1Tx" presStyleLbl="node1" presStyleIdx="0" presStyleCnt="5">
        <dgm:presLayoutVars>
          <dgm:chMax val="0"/>
          <dgm:chPref val="0"/>
          <dgm:bulletEnabled val="1"/>
        </dgm:presLayoutVars>
      </dgm:prSet>
      <dgm:spPr/>
    </dgm:pt>
    <dgm:pt modelId="{567F0552-0628-4F42-B7DA-4D10A56E2086}" type="pres">
      <dgm:prSet presAssocID="{495C494B-DC3A-4430-B24D-459821777D75}" presName="wedge2" presStyleLbl="node1" presStyleIdx="1" presStyleCnt="5"/>
      <dgm:spPr/>
    </dgm:pt>
    <dgm:pt modelId="{A2EED19B-FF81-47B5-974F-EA1DF21AF256}" type="pres">
      <dgm:prSet presAssocID="{495C494B-DC3A-4430-B24D-459821777D75}" presName="dummy2a" presStyleCnt="0"/>
      <dgm:spPr/>
    </dgm:pt>
    <dgm:pt modelId="{A83AAB9A-24F8-47A9-94D9-45A15813EFC9}" type="pres">
      <dgm:prSet presAssocID="{495C494B-DC3A-4430-B24D-459821777D75}" presName="dummy2b" presStyleCnt="0"/>
      <dgm:spPr/>
    </dgm:pt>
    <dgm:pt modelId="{FB25F4BF-0DDC-43AC-8227-088A69414D65}" type="pres">
      <dgm:prSet presAssocID="{495C494B-DC3A-4430-B24D-459821777D75}" presName="wedge2Tx" presStyleLbl="node1" presStyleIdx="1" presStyleCnt="5">
        <dgm:presLayoutVars>
          <dgm:chMax val="0"/>
          <dgm:chPref val="0"/>
          <dgm:bulletEnabled val="1"/>
        </dgm:presLayoutVars>
      </dgm:prSet>
      <dgm:spPr/>
    </dgm:pt>
    <dgm:pt modelId="{D71FFE2D-96DB-4EA9-86CC-2F3AD5D24D30}" type="pres">
      <dgm:prSet presAssocID="{495C494B-DC3A-4430-B24D-459821777D75}" presName="wedge3" presStyleLbl="node1" presStyleIdx="2" presStyleCnt="5"/>
      <dgm:spPr/>
    </dgm:pt>
    <dgm:pt modelId="{626AD266-EA6A-4182-88A9-38EE575CF7A4}" type="pres">
      <dgm:prSet presAssocID="{495C494B-DC3A-4430-B24D-459821777D75}" presName="dummy3a" presStyleCnt="0"/>
      <dgm:spPr/>
    </dgm:pt>
    <dgm:pt modelId="{64E88611-C77D-4575-A3BD-B69231DD238B}" type="pres">
      <dgm:prSet presAssocID="{495C494B-DC3A-4430-B24D-459821777D75}" presName="dummy3b" presStyleCnt="0"/>
      <dgm:spPr/>
    </dgm:pt>
    <dgm:pt modelId="{312E175C-8151-42AF-8C95-158B81FFB5B8}" type="pres">
      <dgm:prSet presAssocID="{495C494B-DC3A-4430-B24D-459821777D75}" presName="wedge3Tx" presStyleLbl="node1" presStyleIdx="2" presStyleCnt="5">
        <dgm:presLayoutVars>
          <dgm:chMax val="0"/>
          <dgm:chPref val="0"/>
          <dgm:bulletEnabled val="1"/>
        </dgm:presLayoutVars>
      </dgm:prSet>
      <dgm:spPr/>
    </dgm:pt>
    <dgm:pt modelId="{2661241A-E94A-4FA1-84B9-4F31C5A41FF2}" type="pres">
      <dgm:prSet presAssocID="{495C494B-DC3A-4430-B24D-459821777D75}" presName="wedge4" presStyleLbl="node1" presStyleIdx="3" presStyleCnt="5"/>
      <dgm:spPr/>
    </dgm:pt>
    <dgm:pt modelId="{6EF0AF11-D384-4FBC-9320-084DE25336B6}" type="pres">
      <dgm:prSet presAssocID="{495C494B-DC3A-4430-B24D-459821777D75}" presName="dummy4a" presStyleCnt="0"/>
      <dgm:spPr/>
    </dgm:pt>
    <dgm:pt modelId="{F0D2BBB4-536A-409A-B9D2-1D0D91E8B841}" type="pres">
      <dgm:prSet presAssocID="{495C494B-DC3A-4430-B24D-459821777D75}" presName="dummy4b" presStyleCnt="0"/>
      <dgm:spPr/>
    </dgm:pt>
    <dgm:pt modelId="{71454B8D-8091-4C0C-9BEB-A7015B63B29F}" type="pres">
      <dgm:prSet presAssocID="{495C494B-DC3A-4430-B24D-459821777D75}" presName="wedge4Tx" presStyleLbl="node1" presStyleIdx="3" presStyleCnt="5">
        <dgm:presLayoutVars>
          <dgm:chMax val="0"/>
          <dgm:chPref val="0"/>
          <dgm:bulletEnabled val="1"/>
        </dgm:presLayoutVars>
      </dgm:prSet>
      <dgm:spPr/>
    </dgm:pt>
    <dgm:pt modelId="{3DEE01BF-3A5B-438E-B96D-69635F692450}" type="pres">
      <dgm:prSet presAssocID="{495C494B-DC3A-4430-B24D-459821777D75}" presName="wedge5" presStyleLbl="node1" presStyleIdx="4" presStyleCnt="5"/>
      <dgm:spPr/>
    </dgm:pt>
    <dgm:pt modelId="{8A54454E-EB77-40A1-8B23-780D6F195A52}" type="pres">
      <dgm:prSet presAssocID="{495C494B-DC3A-4430-B24D-459821777D75}" presName="dummy5a" presStyleCnt="0"/>
      <dgm:spPr/>
    </dgm:pt>
    <dgm:pt modelId="{3345EA9E-1A6E-4BF8-9B7C-1DA5D016236C}" type="pres">
      <dgm:prSet presAssocID="{495C494B-DC3A-4430-B24D-459821777D75}" presName="dummy5b" presStyleCnt="0"/>
      <dgm:spPr/>
    </dgm:pt>
    <dgm:pt modelId="{0ECE9E87-DB33-4118-9D87-9E0CFB49982D}" type="pres">
      <dgm:prSet presAssocID="{495C494B-DC3A-4430-B24D-459821777D75}" presName="wedge5Tx" presStyleLbl="node1" presStyleIdx="4" presStyleCnt="5">
        <dgm:presLayoutVars>
          <dgm:chMax val="0"/>
          <dgm:chPref val="0"/>
          <dgm:bulletEnabled val="1"/>
        </dgm:presLayoutVars>
      </dgm:prSet>
      <dgm:spPr/>
    </dgm:pt>
    <dgm:pt modelId="{DA260F5B-0F9C-41FC-B08C-9F7E486F5D13}" type="pres">
      <dgm:prSet presAssocID="{C08AFD5D-8FF3-470C-801D-2027FCE6B7F6}" presName="arrowWedge1" presStyleLbl="fgSibTrans2D1" presStyleIdx="0" presStyleCnt="5"/>
      <dgm:spPr/>
    </dgm:pt>
    <dgm:pt modelId="{715A44C9-FF18-4B1B-BEEC-B79EB75650DB}" type="pres">
      <dgm:prSet presAssocID="{20B8B814-E5B7-49A9-8B42-B36DA9C67D15}" presName="arrowWedge2" presStyleLbl="fgSibTrans2D1" presStyleIdx="1" presStyleCnt="5"/>
      <dgm:spPr/>
    </dgm:pt>
    <dgm:pt modelId="{01AC2D3A-C484-47B5-BC42-BC4485BC797D}" type="pres">
      <dgm:prSet presAssocID="{1086D9C0-FF7F-42A9-96DF-1EA54CC4871A}" presName="arrowWedge3" presStyleLbl="fgSibTrans2D1" presStyleIdx="2" presStyleCnt="5"/>
      <dgm:spPr/>
    </dgm:pt>
    <dgm:pt modelId="{F3434E4D-9615-4EB2-A0B9-394455C7999E}" type="pres">
      <dgm:prSet presAssocID="{9042A7DB-9961-4759-B966-C1F25F520DF8}" presName="arrowWedge4" presStyleLbl="fgSibTrans2D1" presStyleIdx="3" presStyleCnt="5"/>
      <dgm:spPr/>
    </dgm:pt>
    <dgm:pt modelId="{D133E6CC-B907-4C45-87F1-31D76EAC9252}" type="pres">
      <dgm:prSet presAssocID="{1EE9ABF6-D9B7-43A1-B5E2-120D90D1D9A6}" presName="arrowWedge5" presStyleLbl="fgSibTrans2D1" presStyleIdx="4" presStyleCnt="5"/>
      <dgm:spPr/>
    </dgm:pt>
  </dgm:ptLst>
  <dgm:cxnLst>
    <dgm:cxn modelId="{DFAC3215-7606-44C1-8926-B4D6078D2E33}" type="presOf" srcId="{495C494B-DC3A-4430-B24D-459821777D75}" destId="{2DCA58A9-7E44-4ED7-9994-BFBAC275D92B}" srcOrd="0" destOrd="0" presId="urn:microsoft.com/office/officeart/2005/8/layout/cycle8"/>
    <dgm:cxn modelId="{691CA828-483A-4D21-AD49-B1892264EE0C}" type="presOf" srcId="{C0E971D1-1AEB-4D20-A3AF-2441C23EF943}" destId="{2661241A-E94A-4FA1-84B9-4F31C5A41FF2}" srcOrd="0" destOrd="0" presId="urn:microsoft.com/office/officeart/2005/8/layout/cycle8"/>
    <dgm:cxn modelId="{EEFADB2C-96D5-422D-A85A-294D2028D8D6}" type="presOf" srcId="{C0E971D1-1AEB-4D20-A3AF-2441C23EF943}" destId="{71454B8D-8091-4C0C-9BEB-A7015B63B29F}" srcOrd="1" destOrd="0" presId="urn:microsoft.com/office/officeart/2005/8/layout/cycle8"/>
    <dgm:cxn modelId="{5E50965B-7F08-4EA4-8A8B-7D62B1C032A6}" srcId="{495C494B-DC3A-4430-B24D-459821777D75}" destId="{3532D39F-EBB1-4552-8ADF-BAA39D5DE296}" srcOrd="4" destOrd="0" parTransId="{A8C0927C-C311-4602-AEA7-FBBEF411231B}" sibTransId="{1EE9ABF6-D9B7-43A1-B5E2-120D90D1D9A6}"/>
    <dgm:cxn modelId="{E672C85D-E91A-4289-894E-DD9D6F2F829A}" type="presOf" srcId="{3D6CEBF8-FCF6-453A-875D-F286791D44AE}" destId="{FB25F4BF-0DDC-43AC-8227-088A69414D65}" srcOrd="1" destOrd="0" presId="urn:microsoft.com/office/officeart/2005/8/layout/cycle8"/>
    <dgm:cxn modelId="{2EA26A61-D4C1-4AF7-A34F-A72A1FD707EE}" type="presOf" srcId="{3532D39F-EBB1-4552-8ADF-BAA39D5DE296}" destId="{0ECE9E87-DB33-4118-9D87-9E0CFB49982D}" srcOrd="1" destOrd="0" presId="urn:microsoft.com/office/officeart/2005/8/layout/cycle8"/>
    <dgm:cxn modelId="{B05C3C62-96D0-4816-9655-D82945B349EB}" type="presOf" srcId="{3D6CEBF8-FCF6-453A-875D-F286791D44AE}" destId="{567F0552-0628-4F42-B7DA-4D10A56E2086}" srcOrd="0" destOrd="0" presId="urn:microsoft.com/office/officeart/2005/8/layout/cycle8"/>
    <dgm:cxn modelId="{87C52C69-38BE-495D-B129-459A33351D88}" type="presOf" srcId="{3532D39F-EBB1-4552-8ADF-BAA39D5DE296}" destId="{3DEE01BF-3A5B-438E-B96D-69635F692450}" srcOrd="0" destOrd="0" presId="urn:microsoft.com/office/officeart/2005/8/layout/cycle8"/>
    <dgm:cxn modelId="{8D1E7749-8778-4CA7-84A3-E2035FA95298}" type="presOf" srcId="{52998DCA-3249-4FF8-81AE-420C6265A883}" destId="{D71FFE2D-96DB-4EA9-86CC-2F3AD5D24D30}" srcOrd="0" destOrd="0" presId="urn:microsoft.com/office/officeart/2005/8/layout/cycle8"/>
    <dgm:cxn modelId="{14C17F55-3C2F-4B1B-83E3-DF21AD3EBF53}" type="presOf" srcId="{52998DCA-3249-4FF8-81AE-420C6265A883}" destId="{312E175C-8151-42AF-8C95-158B81FFB5B8}" srcOrd="1" destOrd="0" presId="urn:microsoft.com/office/officeart/2005/8/layout/cycle8"/>
    <dgm:cxn modelId="{45439879-DD57-4885-8C42-E80CA9B02197}" type="presOf" srcId="{05AB3104-936D-4CD6-B927-F99986AD3F37}" destId="{BD7A3786-618B-4642-86A9-87F9FA7ADB0E}" srcOrd="0" destOrd="0" presId="urn:microsoft.com/office/officeart/2005/8/layout/cycle8"/>
    <dgm:cxn modelId="{4122D77B-9317-4A4A-B707-43C4AAC48ED4}" srcId="{495C494B-DC3A-4430-B24D-459821777D75}" destId="{C0E971D1-1AEB-4D20-A3AF-2441C23EF943}" srcOrd="3" destOrd="0" parTransId="{22142F3D-1284-405C-8ED2-0E27404CAEB8}" sibTransId="{9042A7DB-9961-4759-B966-C1F25F520DF8}"/>
    <dgm:cxn modelId="{6E6B9492-15B5-405A-85BF-27751D6CD057}" srcId="{495C494B-DC3A-4430-B24D-459821777D75}" destId="{3D6CEBF8-FCF6-453A-875D-F286791D44AE}" srcOrd="1" destOrd="0" parTransId="{E3BE1D86-B110-4E39-9611-5AF3362878B9}" sibTransId="{20B8B814-E5B7-49A9-8B42-B36DA9C67D15}"/>
    <dgm:cxn modelId="{95F68DA7-6558-4383-B283-DC94B4C4ABE0}" srcId="{495C494B-DC3A-4430-B24D-459821777D75}" destId="{52998DCA-3249-4FF8-81AE-420C6265A883}" srcOrd="2" destOrd="0" parTransId="{95B8582E-31EC-46F1-A70A-5A245880E4AB}" sibTransId="{1086D9C0-FF7F-42A9-96DF-1EA54CC4871A}"/>
    <dgm:cxn modelId="{334557CC-F85A-4F0E-958E-BD14B443BEC1}" srcId="{495C494B-DC3A-4430-B24D-459821777D75}" destId="{05AB3104-936D-4CD6-B927-F99986AD3F37}" srcOrd="0" destOrd="0" parTransId="{648241BA-1277-479E-903D-526B8374B55E}" sibTransId="{C08AFD5D-8FF3-470C-801D-2027FCE6B7F6}"/>
    <dgm:cxn modelId="{7FFCE7D1-08AB-4265-B951-4621F2F9AB4F}" type="presOf" srcId="{05AB3104-936D-4CD6-B927-F99986AD3F37}" destId="{1E39DEF7-C365-4E5A-8B36-22B3065F5574}" srcOrd="1" destOrd="0" presId="urn:microsoft.com/office/officeart/2005/8/layout/cycle8"/>
    <dgm:cxn modelId="{29EF45C1-63B1-425F-8483-9C7EF1AC0811}" type="presParOf" srcId="{2DCA58A9-7E44-4ED7-9994-BFBAC275D92B}" destId="{BD7A3786-618B-4642-86A9-87F9FA7ADB0E}" srcOrd="0" destOrd="0" presId="urn:microsoft.com/office/officeart/2005/8/layout/cycle8"/>
    <dgm:cxn modelId="{926981D5-BECB-4B27-9E16-8FB3796E0D23}" type="presParOf" srcId="{2DCA58A9-7E44-4ED7-9994-BFBAC275D92B}" destId="{9D7C9403-2A8D-4626-8AB0-C492C78FAB12}" srcOrd="1" destOrd="0" presId="urn:microsoft.com/office/officeart/2005/8/layout/cycle8"/>
    <dgm:cxn modelId="{D8542838-04FF-422E-92C6-45E3D5504C07}" type="presParOf" srcId="{2DCA58A9-7E44-4ED7-9994-BFBAC275D92B}" destId="{ED7B221C-DDD3-4A26-B5DC-23FC55CEB1FE}" srcOrd="2" destOrd="0" presId="urn:microsoft.com/office/officeart/2005/8/layout/cycle8"/>
    <dgm:cxn modelId="{D6666E0F-D0C3-463C-819B-E4D95D162288}" type="presParOf" srcId="{2DCA58A9-7E44-4ED7-9994-BFBAC275D92B}" destId="{1E39DEF7-C365-4E5A-8B36-22B3065F5574}" srcOrd="3" destOrd="0" presId="urn:microsoft.com/office/officeart/2005/8/layout/cycle8"/>
    <dgm:cxn modelId="{E16F9F78-405F-4956-8415-344BAD47C416}" type="presParOf" srcId="{2DCA58A9-7E44-4ED7-9994-BFBAC275D92B}" destId="{567F0552-0628-4F42-B7DA-4D10A56E2086}" srcOrd="4" destOrd="0" presId="urn:microsoft.com/office/officeart/2005/8/layout/cycle8"/>
    <dgm:cxn modelId="{D9EED4E3-17CB-47B8-A01A-4BB6903ED5D6}" type="presParOf" srcId="{2DCA58A9-7E44-4ED7-9994-BFBAC275D92B}" destId="{A2EED19B-FF81-47B5-974F-EA1DF21AF256}" srcOrd="5" destOrd="0" presId="urn:microsoft.com/office/officeart/2005/8/layout/cycle8"/>
    <dgm:cxn modelId="{1C24E511-BC77-4DA7-B51D-D9580270BC72}" type="presParOf" srcId="{2DCA58A9-7E44-4ED7-9994-BFBAC275D92B}" destId="{A83AAB9A-24F8-47A9-94D9-45A15813EFC9}" srcOrd="6" destOrd="0" presId="urn:microsoft.com/office/officeart/2005/8/layout/cycle8"/>
    <dgm:cxn modelId="{4A9E656B-FA73-4609-AE57-FB3C54F6C75A}" type="presParOf" srcId="{2DCA58A9-7E44-4ED7-9994-BFBAC275D92B}" destId="{FB25F4BF-0DDC-43AC-8227-088A69414D65}" srcOrd="7" destOrd="0" presId="urn:microsoft.com/office/officeart/2005/8/layout/cycle8"/>
    <dgm:cxn modelId="{16A11A30-B59B-4D83-9CAB-933120669ABD}" type="presParOf" srcId="{2DCA58A9-7E44-4ED7-9994-BFBAC275D92B}" destId="{D71FFE2D-96DB-4EA9-86CC-2F3AD5D24D30}" srcOrd="8" destOrd="0" presId="urn:microsoft.com/office/officeart/2005/8/layout/cycle8"/>
    <dgm:cxn modelId="{C19E7F68-B9F1-4DF3-88ED-B86E4FBFF793}" type="presParOf" srcId="{2DCA58A9-7E44-4ED7-9994-BFBAC275D92B}" destId="{626AD266-EA6A-4182-88A9-38EE575CF7A4}" srcOrd="9" destOrd="0" presId="urn:microsoft.com/office/officeart/2005/8/layout/cycle8"/>
    <dgm:cxn modelId="{6A1D58A5-CBAF-49FA-B8D9-1EC7157E6CAB}" type="presParOf" srcId="{2DCA58A9-7E44-4ED7-9994-BFBAC275D92B}" destId="{64E88611-C77D-4575-A3BD-B69231DD238B}" srcOrd="10" destOrd="0" presId="urn:microsoft.com/office/officeart/2005/8/layout/cycle8"/>
    <dgm:cxn modelId="{EC3F73C2-C944-4E8E-AC9A-FE77F2F0FBD9}" type="presParOf" srcId="{2DCA58A9-7E44-4ED7-9994-BFBAC275D92B}" destId="{312E175C-8151-42AF-8C95-158B81FFB5B8}" srcOrd="11" destOrd="0" presId="urn:microsoft.com/office/officeart/2005/8/layout/cycle8"/>
    <dgm:cxn modelId="{D9ADB81C-2F1D-47CD-8EA5-09B08CC49375}" type="presParOf" srcId="{2DCA58A9-7E44-4ED7-9994-BFBAC275D92B}" destId="{2661241A-E94A-4FA1-84B9-4F31C5A41FF2}" srcOrd="12" destOrd="0" presId="urn:microsoft.com/office/officeart/2005/8/layout/cycle8"/>
    <dgm:cxn modelId="{6C00B484-6FB1-45F1-B2CB-43B203E80654}" type="presParOf" srcId="{2DCA58A9-7E44-4ED7-9994-BFBAC275D92B}" destId="{6EF0AF11-D384-4FBC-9320-084DE25336B6}" srcOrd="13" destOrd="0" presId="urn:microsoft.com/office/officeart/2005/8/layout/cycle8"/>
    <dgm:cxn modelId="{F8D2F9CE-C048-4CA4-B243-3E73B2692538}" type="presParOf" srcId="{2DCA58A9-7E44-4ED7-9994-BFBAC275D92B}" destId="{F0D2BBB4-536A-409A-B9D2-1D0D91E8B841}" srcOrd="14" destOrd="0" presId="urn:microsoft.com/office/officeart/2005/8/layout/cycle8"/>
    <dgm:cxn modelId="{0D456CDB-8577-4051-9683-57FF70173D31}" type="presParOf" srcId="{2DCA58A9-7E44-4ED7-9994-BFBAC275D92B}" destId="{71454B8D-8091-4C0C-9BEB-A7015B63B29F}" srcOrd="15" destOrd="0" presId="urn:microsoft.com/office/officeart/2005/8/layout/cycle8"/>
    <dgm:cxn modelId="{B194D8D2-A199-4594-A481-9D722A138885}" type="presParOf" srcId="{2DCA58A9-7E44-4ED7-9994-BFBAC275D92B}" destId="{3DEE01BF-3A5B-438E-B96D-69635F692450}" srcOrd="16" destOrd="0" presId="urn:microsoft.com/office/officeart/2005/8/layout/cycle8"/>
    <dgm:cxn modelId="{D5F26E94-49FE-417C-B7C3-E701D8750BA8}" type="presParOf" srcId="{2DCA58A9-7E44-4ED7-9994-BFBAC275D92B}" destId="{8A54454E-EB77-40A1-8B23-780D6F195A52}" srcOrd="17" destOrd="0" presId="urn:microsoft.com/office/officeart/2005/8/layout/cycle8"/>
    <dgm:cxn modelId="{4911E6CC-7584-4CDE-ACBF-ABB5F82F5C6C}" type="presParOf" srcId="{2DCA58A9-7E44-4ED7-9994-BFBAC275D92B}" destId="{3345EA9E-1A6E-4BF8-9B7C-1DA5D016236C}" srcOrd="18" destOrd="0" presId="urn:microsoft.com/office/officeart/2005/8/layout/cycle8"/>
    <dgm:cxn modelId="{0E313C3F-E336-4CE7-BA81-D8B403E795B3}" type="presParOf" srcId="{2DCA58A9-7E44-4ED7-9994-BFBAC275D92B}" destId="{0ECE9E87-DB33-4118-9D87-9E0CFB49982D}" srcOrd="19" destOrd="0" presId="urn:microsoft.com/office/officeart/2005/8/layout/cycle8"/>
    <dgm:cxn modelId="{02B8C91F-2845-43FB-AE61-E91C1ECFC004}" type="presParOf" srcId="{2DCA58A9-7E44-4ED7-9994-BFBAC275D92B}" destId="{DA260F5B-0F9C-41FC-B08C-9F7E486F5D13}" srcOrd="20" destOrd="0" presId="urn:microsoft.com/office/officeart/2005/8/layout/cycle8"/>
    <dgm:cxn modelId="{566C9D44-9D31-4687-B658-9D9B989C8B86}" type="presParOf" srcId="{2DCA58A9-7E44-4ED7-9994-BFBAC275D92B}" destId="{715A44C9-FF18-4B1B-BEEC-B79EB75650DB}" srcOrd="21" destOrd="0" presId="urn:microsoft.com/office/officeart/2005/8/layout/cycle8"/>
    <dgm:cxn modelId="{9AD4F697-7C08-4C69-8F8B-70BE1FED4E8F}" type="presParOf" srcId="{2DCA58A9-7E44-4ED7-9994-BFBAC275D92B}" destId="{01AC2D3A-C484-47B5-BC42-BC4485BC797D}" srcOrd="22" destOrd="0" presId="urn:microsoft.com/office/officeart/2005/8/layout/cycle8"/>
    <dgm:cxn modelId="{461D1336-771A-417C-9AF9-A21570FF56FC}" type="presParOf" srcId="{2DCA58A9-7E44-4ED7-9994-BFBAC275D92B}" destId="{F3434E4D-9615-4EB2-A0B9-394455C7999E}" srcOrd="23" destOrd="0" presId="urn:microsoft.com/office/officeart/2005/8/layout/cycle8"/>
    <dgm:cxn modelId="{6E05D7F7-1BCF-4E0C-8786-758EBA2D6675}" type="presParOf" srcId="{2DCA58A9-7E44-4ED7-9994-BFBAC275D92B}" destId="{D133E6CC-B907-4C45-87F1-31D76EAC9252}"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A3786-618B-4642-86A9-87F9FA7ADB0E}">
      <dsp:nvSpPr>
        <dsp:cNvPr id="0" name=""/>
        <dsp:cNvSpPr/>
      </dsp:nvSpPr>
      <dsp:spPr>
        <a:xfrm>
          <a:off x="978429" y="177193"/>
          <a:ext cx="2404567" cy="2404567"/>
        </a:xfrm>
        <a:prstGeom prst="pie">
          <a:avLst>
            <a:gd name="adj1" fmla="val 16200000"/>
            <a:gd name="adj2" fmla="val 20520000"/>
          </a:avLst>
        </a:prstGeom>
        <a:solidFill>
          <a:srgbClr val="59175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i-FI" sz="900" b="1" kern="1200" dirty="0">
              <a:solidFill>
                <a:schemeClr val="bg1"/>
              </a:solidFill>
            </a:rPr>
            <a:t>On-site Circular Economy</a:t>
          </a:r>
        </a:p>
      </dsp:txBody>
      <dsp:txXfrm>
        <a:off x="2232812" y="581389"/>
        <a:ext cx="772896" cy="515264"/>
      </dsp:txXfrm>
    </dsp:sp>
    <dsp:sp modelId="{567F0552-0628-4F42-B7DA-4D10A56E2086}">
      <dsp:nvSpPr>
        <dsp:cNvPr id="0" name=""/>
        <dsp:cNvSpPr/>
      </dsp:nvSpPr>
      <dsp:spPr>
        <a:xfrm>
          <a:off x="999040" y="241315"/>
          <a:ext cx="2404567" cy="2404567"/>
        </a:xfrm>
        <a:prstGeom prst="pie">
          <a:avLst>
            <a:gd name="adj1" fmla="val 20520000"/>
            <a:gd name="adj2" fmla="val 3240000"/>
          </a:avLst>
        </a:prstGeom>
        <a:solidFill>
          <a:srgbClr val="59175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i-FI" sz="900" b="1" kern="1200" dirty="0">
              <a:solidFill>
                <a:schemeClr val="bg1"/>
              </a:solidFill>
            </a:rPr>
            <a:t>Day-to-day Cost Reductions</a:t>
          </a:r>
        </a:p>
      </dsp:txBody>
      <dsp:txXfrm>
        <a:off x="2547696" y="1339973"/>
        <a:ext cx="715645" cy="572516"/>
      </dsp:txXfrm>
    </dsp:sp>
    <dsp:sp modelId="{D71FFE2D-96DB-4EA9-86CC-2F3AD5D24D30}">
      <dsp:nvSpPr>
        <dsp:cNvPr id="0" name=""/>
        <dsp:cNvSpPr/>
      </dsp:nvSpPr>
      <dsp:spPr>
        <a:xfrm>
          <a:off x="944651" y="280819"/>
          <a:ext cx="2404567" cy="2404567"/>
        </a:xfrm>
        <a:prstGeom prst="pie">
          <a:avLst>
            <a:gd name="adj1" fmla="val 3240000"/>
            <a:gd name="adj2" fmla="val 7560000"/>
          </a:avLst>
        </a:prstGeom>
        <a:solidFill>
          <a:srgbClr val="59175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i-FI" sz="900" b="1" kern="1200" dirty="0">
              <a:solidFill>
                <a:schemeClr val="bg1"/>
              </a:solidFill>
            </a:rPr>
            <a:t>Tangible CO</a:t>
          </a:r>
          <a:r>
            <a:rPr lang="fi-FI" sz="900" b="1" kern="1200" baseline="-25000" dirty="0">
              <a:solidFill>
                <a:schemeClr val="bg1"/>
              </a:solidFill>
            </a:rPr>
            <a:t>2</a:t>
          </a:r>
          <a:r>
            <a:rPr lang="fi-FI" sz="900" b="1" kern="1200" dirty="0">
              <a:solidFill>
                <a:schemeClr val="bg1"/>
              </a:solidFill>
            </a:rPr>
            <a:t> Reductions</a:t>
          </a:r>
        </a:p>
      </dsp:txBody>
      <dsp:txXfrm>
        <a:off x="1803425" y="1969741"/>
        <a:ext cx="687019" cy="629767"/>
      </dsp:txXfrm>
    </dsp:sp>
    <dsp:sp modelId="{2661241A-E94A-4FA1-84B9-4F31C5A41FF2}">
      <dsp:nvSpPr>
        <dsp:cNvPr id="0" name=""/>
        <dsp:cNvSpPr/>
      </dsp:nvSpPr>
      <dsp:spPr>
        <a:xfrm>
          <a:off x="890262" y="241315"/>
          <a:ext cx="2404567" cy="2404567"/>
        </a:xfrm>
        <a:prstGeom prst="pie">
          <a:avLst>
            <a:gd name="adj1" fmla="val 7560000"/>
            <a:gd name="adj2" fmla="val 11880000"/>
          </a:avLst>
        </a:prstGeom>
        <a:solidFill>
          <a:srgbClr val="59175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i-FI" sz="900" b="1" kern="1200" dirty="0">
              <a:solidFill>
                <a:schemeClr val="bg1"/>
              </a:solidFill>
            </a:rPr>
            <a:t>Time Savings and Lower Logistical Burden</a:t>
          </a:r>
        </a:p>
      </dsp:txBody>
      <dsp:txXfrm>
        <a:off x="1030528" y="1339973"/>
        <a:ext cx="715645" cy="572516"/>
      </dsp:txXfrm>
    </dsp:sp>
    <dsp:sp modelId="{3DEE01BF-3A5B-438E-B96D-69635F692450}">
      <dsp:nvSpPr>
        <dsp:cNvPr id="0" name=""/>
        <dsp:cNvSpPr/>
      </dsp:nvSpPr>
      <dsp:spPr>
        <a:xfrm>
          <a:off x="910872" y="177193"/>
          <a:ext cx="2404567" cy="2404567"/>
        </a:xfrm>
        <a:prstGeom prst="pie">
          <a:avLst>
            <a:gd name="adj1" fmla="val 11880000"/>
            <a:gd name="adj2" fmla="val 16200000"/>
          </a:avLst>
        </a:prstGeom>
        <a:solidFill>
          <a:srgbClr val="59175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i-FI" sz="900" b="1" kern="1200" dirty="0">
              <a:solidFill>
                <a:schemeClr val="bg1"/>
              </a:solidFill>
            </a:rPr>
            <a:t>CO2 savings to profit</a:t>
          </a:r>
        </a:p>
      </dsp:txBody>
      <dsp:txXfrm>
        <a:off x="1288161" y="581389"/>
        <a:ext cx="772896" cy="515264"/>
      </dsp:txXfrm>
    </dsp:sp>
    <dsp:sp modelId="{DA260F5B-0F9C-41FC-B08C-9F7E486F5D13}">
      <dsp:nvSpPr>
        <dsp:cNvPr id="0" name=""/>
        <dsp:cNvSpPr/>
      </dsp:nvSpPr>
      <dsp:spPr>
        <a:xfrm>
          <a:off x="829462" y="28339"/>
          <a:ext cx="2702275" cy="2702275"/>
        </a:xfrm>
        <a:prstGeom prst="circularArrow">
          <a:avLst>
            <a:gd name="adj1" fmla="val 5085"/>
            <a:gd name="adj2" fmla="val 327528"/>
            <a:gd name="adj3" fmla="val 20192361"/>
            <a:gd name="adj4" fmla="val 16200324"/>
            <a:gd name="adj5" fmla="val 5932"/>
          </a:avLst>
        </a:prstGeom>
        <a:gradFill rotWithShape="0">
          <a:gsLst>
            <a:gs pos="0">
              <a:schemeClr val="accent5">
                <a:tint val="60000"/>
                <a:hueOff val="0"/>
                <a:satOff val="0"/>
                <a:lumOff val="0"/>
                <a:alphaOff val="0"/>
                <a:lumMod val="110000"/>
                <a:satMod val="105000"/>
                <a:tint val="67000"/>
              </a:schemeClr>
            </a:gs>
            <a:gs pos="50000">
              <a:schemeClr val="accent5">
                <a:tint val="60000"/>
                <a:hueOff val="0"/>
                <a:satOff val="0"/>
                <a:lumOff val="0"/>
                <a:alphaOff val="0"/>
                <a:lumMod val="105000"/>
                <a:satMod val="103000"/>
                <a:tint val="73000"/>
              </a:schemeClr>
            </a:gs>
            <a:gs pos="100000">
              <a:schemeClr val="accent5">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15A44C9-FF18-4B1B-BEEC-B79EB75650DB}">
      <dsp:nvSpPr>
        <dsp:cNvPr id="0" name=""/>
        <dsp:cNvSpPr/>
      </dsp:nvSpPr>
      <dsp:spPr>
        <a:xfrm>
          <a:off x="850352" y="92440"/>
          <a:ext cx="2702275" cy="2702275"/>
        </a:xfrm>
        <a:prstGeom prst="circularArrow">
          <a:avLst>
            <a:gd name="adj1" fmla="val 5085"/>
            <a:gd name="adj2" fmla="val 327528"/>
            <a:gd name="adj3" fmla="val 2912753"/>
            <a:gd name="adj4" fmla="val 20519953"/>
            <a:gd name="adj5" fmla="val 5932"/>
          </a:avLst>
        </a:prstGeom>
        <a:gradFill rotWithShape="0">
          <a:gsLst>
            <a:gs pos="0">
              <a:schemeClr val="accent5">
                <a:tint val="60000"/>
                <a:hueOff val="0"/>
                <a:satOff val="0"/>
                <a:lumOff val="0"/>
                <a:alphaOff val="0"/>
                <a:lumMod val="110000"/>
                <a:satMod val="105000"/>
                <a:tint val="67000"/>
              </a:schemeClr>
            </a:gs>
            <a:gs pos="50000">
              <a:schemeClr val="accent5">
                <a:tint val="60000"/>
                <a:hueOff val="0"/>
                <a:satOff val="0"/>
                <a:lumOff val="0"/>
                <a:alphaOff val="0"/>
                <a:lumMod val="105000"/>
                <a:satMod val="103000"/>
                <a:tint val="73000"/>
              </a:schemeClr>
            </a:gs>
            <a:gs pos="100000">
              <a:schemeClr val="accent5">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1AC2D3A-C484-47B5-BC42-BC4485BC797D}">
      <dsp:nvSpPr>
        <dsp:cNvPr id="0" name=""/>
        <dsp:cNvSpPr/>
      </dsp:nvSpPr>
      <dsp:spPr>
        <a:xfrm>
          <a:off x="795797" y="132064"/>
          <a:ext cx="2702275" cy="2702275"/>
        </a:xfrm>
        <a:prstGeom prst="circularArrow">
          <a:avLst>
            <a:gd name="adj1" fmla="val 5085"/>
            <a:gd name="adj2" fmla="val 327528"/>
            <a:gd name="adj3" fmla="val 7232777"/>
            <a:gd name="adj4" fmla="val 3239695"/>
            <a:gd name="adj5" fmla="val 5932"/>
          </a:avLst>
        </a:prstGeom>
        <a:gradFill rotWithShape="0">
          <a:gsLst>
            <a:gs pos="0">
              <a:schemeClr val="accent5">
                <a:tint val="60000"/>
                <a:hueOff val="0"/>
                <a:satOff val="0"/>
                <a:lumOff val="0"/>
                <a:alphaOff val="0"/>
                <a:lumMod val="110000"/>
                <a:satMod val="105000"/>
                <a:tint val="67000"/>
              </a:schemeClr>
            </a:gs>
            <a:gs pos="50000">
              <a:schemeClr val="accent5">
                <a:tint val="60000"/>
                <a:hueOff val="0"/>
                <a:satOff val="0"/>
                <a:lumOff val="0"/>
                <a:alphaOff val="0"/>
                <a:lumMod val="105000"/>
                <a:satMod val="103000"/>
                <a:tint val="73000"/>
              </a:schemeClr>
            </a:gs>
            <a:gs pos="100000">
              <a:schemeClr val="accent5">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3434E4D-9615-4EB2-A0B9-394455C7999E}">
      <dsp:nvSpPr>
        <dsp:cNvPr id="0" name=""/>
        <dsp:cNvSpPr/>
      </dsp:nvSpPr>
      <dsp:spPr>
        <a:xfrm>
          <a:off x="741242" y="92440"/>
          <a:ext cx="2702275" cy="2702275"/>
        </a:xfrm>
        <a:prstGeom prst="circularArrow">
          <a:avLst>
            <a:gd name="adj1" fmla="val 5085"/>
            <a:gd name="adj2" fmla="val 327528"/>
            <a:gd name="adj3" fmla="val 11552519"/>
            <a:gd name="adj4" fmla="val 7559718"/>
            <a:gd name="adj5" fmla="val 5932"/>
          </a:avLst>
        </a:prstGeom>
        <a:gradFill rotWithShape="0">
          <a:gsLst>
            <a:gs pos="0">
              <a:schemeClr val="accent5">
                <a:tint val="60000"/>
                <a:hueOff val="0"/>
                <a:satOff val="0"/>
                <a:lumOff val="0"/>
                <a:alphaOff val="0"/>
                <a:lumMod val="110000"/>
                <a:satMod val="105000"/>
                <a:tint val="67000"/>
              </a:schemeClr>
            </a:gs>
            <a:gs pos="50000">
              <a:schemeClr val="accent5">
                <a:tint val="60000"/>
                <a:hueOff val="0"/>
                <a:satOff val="0"/>
                <a:lumOff val="0"/>
                <a:alphaOff val="0"/>
                <a:lumMod val="105000"/>
                <a:satMod val="103000"/>
                <a:tint val="73000"/>
              </a:schemeClr>
            </a:gs>
            <a:gs pos="100000">
              <a:schemeClr val="accent5">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133E6CC-B907-4C45-87F1-31D76EAC9252}">
      <dsp:nvSpPr>
        <dsp:cNvPr id="0" name=""/>
        <dsp:cNvSpPr/>
      </dsp:nvSpPr>
      <dsp:spPr>
        <a:xfrm>
          <a:off x="762132" y="28339"/>
          <a:ext cx="2702275" cy="2702275"/>
        </a:xfrm>
        <a:prstGeom prst="circularArrow">
          <a:avLst>
            <a:gd name="adj1" fmla="val 5085"/>
            <a:gd name="adj2" fmla="val 327528"/>
            <a:gd name="adj3" fmla="val 15872148"/>
            <a:gd name="adj4" fmla="val 11880111"/>
            <a:gd name="adj5" fmla="val 5932"/>
          </a:avLst>
        </a:prstGeom>
        <a:gradFill rotWithShape="0">
          <a:gsLst>
            <a:gs pos="0">
              <a:schemeClr val="accent5">
                <a:tint val="60000"/>
                <a:hueOff val="0"/>
                <a:satOff val="0"/>
                <a:lumOff val="0"/>
                <a:alphaOff val="0"/>
                <a:lumMod val="110000"/>
                <a:satMod val="105000"/>
                <a:tint val="67000"/>
              </a:schemeClr>
            </a:gs>
            <a:gs pos="50000">
              <a:schemeClr val="accent5">
                <a:tint val="60000"/>
                <a:hueOff val="0"/>
                <a:satOff val="0"/>
                <a:lumOff val="0"/>
                <a:alphaOff val="0"/>
                <a:lumMod val="105000"/>
                <a:satMod val="103000"/>
                <a:tint val="73000"/>
              </a:schemeClr>
            </a:gs>
            <a:gs pos="100000">
              <a:schemeClr val="accent5">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E2A343-E2A1-4AD0-A02B-79BD148A4982}" type="datetimeFigureOut">
              <a:rPr lang="fi-FI" smtClean="0"/>
              <a:t>29.1.2026</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526FCC73-EA97-4365-A8F5-407A570E82B7}" type="slidenum">
              <a:rPr lang="fi-FI" smtClean="0"/>
              <a:t>‹#›</a:t>
            </a:fld>
            <a:endParaRPr lang="fi-FI"/>
          </a:p>
        </p:txBody>
      </p:sp>
    </p:spTree>
    <p:extLst>
      <p:ext uri="{BB962C8B-B14F-4D97-AF65-F5344CB8AC3E}">
        <p14:creationId xmlns:p14="http://schemas.microsoft.com/office/powerpoint/2010/main" val="49625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2A343-E2A1-4AD0-A02B-79BD148A4982}" type="datetimeFigureOut">
              <a:rPr lang="fi-FI" smtClean="0"/>
              <a:t>29.1.2026</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526FCC73-EA97-4365-A8F5-407A570E82B7}" type="slidenum">
              <a:rPr lang="fi-FI" smtClean="0"/>
              <a:t>‹#›</a:t>
            </a:fld>
            <a:endParaRPr lang="fi-FI"/>
          </a:p>
        </p:txBody>
      </p:sp>
    </p:spTree>
    <p:extLst>
      <p:ext uri="{BB962C8B-B14F-4D97-AF65-F5344CB8AC3E}">
        <p14:creationId xmlns:p14="http://schemas.microsoft.com/office/powerpoint/2010/main" val="2608216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2A343-E2A1-4AD0-A02B-79BD148A4982}" type="datetimeFigureOut">
              <a:rPr lang="fi-FI" smtClean="0"/>
              <a:t>29.1.2026</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526FCC73-EA97-4365-A8F5-407A570E82B7}" type="slidenum">
              <a:rPr lang="fi-FI" smtClean="0"/>
              <a:t>‹#›</a:t>
            </a:fld>
            <a:endParaRPr lang="fi-FI"/>
          </a:p>
        </p:txBody>
      </p:sp>
    </p:spTree>
    <p:extLst>
      <p:ext uri="{BB962C8B-B14F-4D97-AF65-F5344CB8AC3E}">
        <p14:creationId xmlns:p14="http://schemas.microsoft.com/office/powerpoint/2010/main" val="2205264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E2A343-E2A1-4AD0-A02B-79BD148A4982}" type="datetimeFigureOut">
              <a:rPr lang="fi-FI" smtClean="0"/>
              <a:t>29.1.2026</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526FCC73-EA97-4365-A8F5-407A570E82B7}" type="slidenum">
              <a:rPr lang="fi-FI" smtClean="0"/>
              <a:t>‹#›</a:t>
            </a:fld>
            <a:endParaRPr lang="fi-FI"/>
          </a:p>
        </p:txBody>
      </p:sp>
    </p:spTree>
    <p:extLst>
      <p:ext uri="{BB962C8B-B14F-4D97-AF65-F5344CB8AC3E}">
        <p14:creationId xmlns:p14="http://schemas.microsoft.com/office/powerpoint/2010/main" val="3818962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E2A343-E2A1-4AD0-A02B-79BD148A4982}" type="datetimeFigureOut">
              <a:rPr lang="fi-FI" smtClean="0"/>
              <a:t>29.1.2026</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526FCC73-EA97-4365-A8F5-407A570E82B7}" type="slidenum">
              <a:rPr lang="fi-FI" smtClean="0"/>
              <a:t>‹#›</a:t>
            </a:fld>
            <a:endParaRPr lang="fi-FI"/>
          </a:p>
        </p:txBody>
      </p:sp>
    </p:spTree>
    <p:extLst>
      <p:ext uri="{BB962C8B-B14F-4D97-AF65-F5344CB8AC3E}">
        <p14:creationId xmlns:p14="http://schemas.microsoft.com/office/powerpoint/2010/main" val="764252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E2A343-E2A1-4AD0-A02B-79BD148A4982}" type="datetimeFigureOut">
              <a:rPr lang="fi-FI" smtClean="0"/>
              <a:t>29.1.2026</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526FCC73-EA97-4365-A8F5-407A570E82B7}" type="slidenum">
              <a:rPr lang="fi-FI" smtClean="0"/>
              <a:t>‹#›</a:t>
            </a:fld>
            <a:endParaRPr lang="fi-FI"/>
          </a:p>
        </p:txBody>
      </p:sp>
    </p:spTree>
    <p:extLst>
      <p:ext uri="{BB962C8B-B14F-4D97-AF65-F5344CB8AC3E}">
        <p14:creationId xmlns:p14="http://schemas.microsoft.com/office/powerpoint/2010/main" val="2560885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E2A343-E2A1-4AD0-A02B-79BD148A4982}" type="datetimeFigureOut">
              <a:rPr lang="fi-FI" smtClean="0"/>
              <a:t>29.1.2026</a:t>
            </a:fld>
            <a:endParaRPr lang="fi-FI"/>
          </a:p>
        </p:txBody>
      </p:sp>
      <p:sp>
        <p:nvSpPr>
          <p:cNvPr id="8" name="Footer Placeholder 7"/>
          <p:cNvSpPr>
            <a:spLocks noGrp="1"/>
          </p:cNvSpPr>
          <p:nvPr>
            <p:ph type="ftr" sz="quarter" idx="11"/>
          </p:nvPr>
        </p:nvSpPr>
        <p:spPr/>
        <p:txBody>
          <a:bodyPr/>
          <a:lstStyle/>
          <a:p>
            <a:endParaRPr lang="fi-FI"/>
          </a:p>
        </p:txBody>
      </p:sp>
      <p:sp>
        <p:nvSpPr>
          <p:cNvPr id="9" name="Slide Number Placeholder 8"/>
          <p:cNvSpPr>
            <a:spLocks noGrp="1"/>
          </p:cNvSpPr>
          <p:nvPr>
            <p:ph type="sldNum" sz="quarter" idx="12"/>
          </p:nvPr>
        </p:nvSpPr>
        <p:spPr/>
        <p:txBody>
          <a:bodyPr/>
          <a:lstStyle/>
          <a:p>
            <a:fld id="{526FCC73-EA97-4365-A8F5-407A570E82B7}" type="slidenum">
              <a:rPr lang="fi-FI" smtClean="0"/>
              <a:t>‹#›</a:t>
            </a:fld>
            <a:endParaRPr lang="fi-FI"/>
          </a:p>
        </p:txBody>
      </p:sp>
    </p:spTree>
    <p:extLst>
      <p:ext uri="{BB962C8B-B14F-4D97-AF65-F5344CB8AC3E}">
        <p14:creationId xmlns:p14="http://schemas.microsoft.com/office/powerpoint/2010/main" val="180395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E2A343-E2A1-4AD0-A02B-79BD148A4982}" type="datetimeFigureOut">
              <a:rPr lang="fi-FI" smtClean="0"/>
              <a:t>29.1.2026</a:t>
            </a:fld>
            <a:endParaRPr lang="fi-FI"/>
          </a:p>
        </p:txBody>
      </p:sp>
      <p:sp>
        <p:nvSpPr>
          <p:cNvPr id="4" name="Footer Placeholder 3"/>
          <p:cNvSpPr>
            <a:spLocks noGrp="1"/>
          </p:cNvSpPr>
          <p:nvPr>
            <p:ph type="ftr" sz="quarter" idx="11"/>
          </p:nvPr>
        </p:nvSpPr>
        <p:spPr/>
        <p:txBody>
          <a:bodyPr/>
          <a:lstStyle/>
          <a:p>
            <a:endParaRPr lang="fi-FI"/>
          </a:p>
        </p:txBody>
      </p:sp>
      <p:sp>
        <p:nvSpPr>
          <p:cNvPr id="5" name="Slide Number Placeholder 4"/>
          <p:cNvSpPr>
            <a:spLocks noGrp="1"/>
          </p:cNvSpPr>
          <p:nvPr>
            <p:ph type="sldNum" sz="quarter" idx="12"/>
          </p:nvPr>
        </p:nvSpPr>
        <p:spPr/>
        <p:txBody>
          <a:bodyPr/>
          <a:lstStyle/>
          <a:p>
            <a:fld id="{526FCC73-EA97-4365-A8F5-407A570E82B7}" type="slidenum">
              <a:rPr lang="fi-FI" smtClean="0"/>
              <a:t>‹#›</a:t>
            </a:fld>
            <a:endParaRPr lang="fi-FI"/>
          </a:p>
        </p:txBody>
      </p:sp>
    </p:spTree>
    <p:extLst>
      <p:ext uri="{BB962C8B-B14F-4D97-AF65-F5344CB8AC3E}">
        <p14:creationId xmlns:p14="http://schemas.microsoft.com/office/powerpoint/2010/main" val="1961707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2A343-E2A1-4AD0-A02B-79BD148A4982}" type="datetimeFigureOut">
              <a:rPr lang="fi-FI" smtClean="0"/>
              <a:t>29.1.2026</a:t>
            </a:fld>
            <a:endParaRPr lang="fi-FI"/>
          </a:p>
        </p:txBody>
      </p:sp>
      <p:sp>
        <p:nvSpPr>
          <p:cNvPr id="3" name="Footer Placeholder 2"/>
          <p:cNvSpPr>
            <a:spLocks noGrp="1"/>
          </p:cNvSpPr>
          <p:nvPr>
            <p:ph type="ftr" sz="quarter" idx="11"/>
          </p:nvPr>
        </p:nvSpPr>
        <p:spPr/>
        <p:txBody>
          <a:bodyPr/>
          <a:lstStyle/>
          <a:p>
            <a:endParaRPr lang="fi-FI"/>
          </a:p>
        </p:txBody>
      </p:sp>
      <p:sp>
        <p:nvSpPr>
          <p:cNvPr id="4" name="Slide Number Placeholder 3"/>
          <p:cNvSpPr>
            <a:spLocks noGrp="1"/>
          </p:cNvSpPr>
          <p:nvPr>
            <p:ph type="sldNum" sz="quarter" idx="12"/>
          </p:nvPr>
        </p:nvSpPr>
        <p:spPr/>
        <p:txBody>
          <a:bodyPr/>
          <a:lstStyle/>
          <a:p>
            <a:fld id="{526FCC73-EA97-4365-A8F5-407A570E82B7}" type="slidenum">
              <a:rPr lang="fi-FI" smtClean="0"/>
              <a:t>‹#›</a:t>
            </a:fld>
            <a:endParaRPr lang="fi-FI"/>
          </a:p>
        </p:txBody>
      </p:sp>
    </p:spTree>
    <p:extLst>
      <p:ext uri="{BB962C8B-B14F-4D97-AF65-F5344CB8AC3E}">
        <p14:creationId xmlns:p14="http://schemas.microsoft.com/office/powerpoint/2010/main" val="1221309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BE2A343-E2A1-4AD0-A02B-79BD148A4982}" type="datetimeFigureOut">
              <a:rPr lang="fi-FI" smtClean="0"/>
              <a:t>29.1.2026</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526FCC73-EA97-4365-A8F5-407A570E82B7}" type="slidenum">
              <a:rPr lang="fi-FI" smtClean="0"/>
              <a:t>‹#›</a:t>
            </a:fld>
            <a:endParaRPr lang="fi-FI"/>
          </a:p>
        </p:txBody>
      </p:sp>
    </p:spTree>
    <p:extLst>
      <p:ext uri="{BB962C8B-B14F-4D97-AF65-F5344CB8AC3E}">
        <p14:creationId xmlns:p14="http://schemas.microsoft.com/office/powerpoint/2010/main" val="3258189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BE2A343-E2A1-4AD0-A02B-79BD148A4982}" type="datetimeFigureOut">
              <a:rPr lang="fi-FI" smtClean="0"/>
              <a:t>29.1.2026</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526FCC73-EA97-4365-A8F5-407A570E82B7}" type="slidenum">
              <a:rPr lang="fi-FI" smtClean="0"/>
              <a:t>‹#›</a:t>
            </a:fld>
            <a:endParaRPr lang="fi-FI"/>
          </a:p>
        </p:txBody>
      </p:sp>
    </p:spTree>
    <p:extLst>
      <p:ext uri="{BB962C8B-B14F-4D97-AF65-F5344CB8AC3E}">
        <p14:creationId xmlns:p14="http://schemas.microsoft.com/office/powerpoint/2010/main" val="1650933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0BE2A343-E2A1-4AD0-A02B-79BD148A4982}" type="datetimeFigureOut">
              <a:rPr lang="fi-FI" smtClean="0"/>
              <a:t>29.1.2026</a:t>
            </a:fld>
            <a:endParaRPr lang="fi-FI"/>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fi-FI"/>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526FCC73-EA97-4365-A8F5-407A570E82B7}" type="slidenum">
              <a:rPr lang="fi-FI" smtClean="0"/>
              <a:t>‹#›</a:t>
            </a:fld>
            <a:endParaRPr lang="fi-FI"/>
          </a:p>
        </p:txBody>
      </p:sp>
    </p:spTree>
    <p:extLst>
      <p:ext uri="{BB962C8B-B14F-4D97-AF65-F5344CB8AC3E}">
        <p14:creationId xmlns:p14="http://schemas.microsoft.com/office/powerpoint/2010/main" val="2560056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image" Target="../media/image46.svg"/><Relationship Id="rId3" Type="http://schemas.openxmlformats.org/officeDocument/2006/relationships/image" Target="../media/image23.jp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image" Target="../media/image22.jpeg"/><Relationship Id="rId16" Type="http://schemas.openxmlformats.org/officeDocument/2006/relationships/image" Target="../media/image36.svg"/><Relationship Id="rId20" Type="http://schemas.openxmlformats.org/officeDocument/2006/relationships/image" Target="../media/image40.svg"/><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svg"/><Relationship Id="rId5" Type="http://schemas.openxmlformats.org/officeDocument/2006/relationships/image" Target="../media/image25.jpe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svg"/><Relationship Id="rId10" Type="http://schemas.openxmlformats.org/officeDocument/2006/relationships/image" Target="../media/image30.svg"/><Relationship Id="rId19" Type="http://schemas.openxmlformats.org/officeDocument/2006/relationships/image" Target="../media/image39.png"/><Relationship Id="rId4" Type="http://schemas.openxmlformats.org/officeDocument/2006/relationships/image" Target="../media/image24.jpeg"/><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2.svg"/><Relationship Id="rId27" Type="http://schemas.openxmlformats.org/officeDocument/2006/relationships/image" Target="../media/image47.png"/><Relationship Id="rId30"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1;p29">
            <a:extLst>
              <a:ext uri="{FF2B5EF4-FFF2-40B4-BE49-F238E27FC236}">
                <a16:creationId xmlns:a16="http://schemas.microsoft.com/office/drawing/2014/main" id="{47E4226B-4BF1-9FA8-35B7-42EB60B08E88}"/>
              </a:ext>
            </a:extLst>
          </p:cNvPr>
          <p:cNvSpPr/>
          <p:nvPr/>
        </p:nvSpPr>
        <p:spPr>
          <a:xfrm>
            <a:off x="2001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About us</a:t>
            </a:r>
            <a:endParaRPr sz="1200" dirty="0">
              <a:solidFill>
                <a:schemeClr val="bg1"/>
              </a:solidFill>
            </a:endParaRPr>
          </a:p>
        </p:txBody>
      </p:sp>
      <p:sp>
        <p:nvSpPr>
          <p:cNvPr id="6" name="Google Shape;531;p29">
            <a:extLst>
              <a:ext uri="{FF2B5EF4-FFF2-40B4-BE49-F238E27FC236}">
                <a16:creationId xmlns:a16="http://schemas.microsoft.com/office/drawing/2014/main" id="{4C11195F-8947-2A51-59D0-A2206A6AA36B}"/>
              </a:ext>
            </a:extLst>
          </p:cNvPr>
          <p:cNvSpPr/>
          <p:nvPr/>
        </p:nvSpPr>
        <p:spPr>
          <a:xfrm>
            <a:off x="13685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Market demand</a:t>
            </a:r>
            <a:endParaRPr sz="1200" dirty="0">
              <a:solidFill>
                <a:schemeClr val="bg1"/>
              </a:solidFill>
            </a:endParaRPr>
          </a:p>
        </p:txBody>
      </p:sp>
      <p:sp>
        <p:nvSpPr>
          <p:cNvPr id="7" name="Google Shape;531;p29">
            <a:extLst>
              <a:ext uri="{FF2B5EF4-FFF2-40B4-BE49-F238E27FC236}">
                <a16:creationId xmlns:a16="http://schemas.microsoft.com/office/drawing/2014/main" id="{2B254352-9B22-12E8-C278-5423C2299116}"/>
              </a:ext>
            </a:extLst>
          </p:cNvPr>
          <p:cNvSpPr/>
          <p:nvPr/>
        </p:nvSpPr>
        <p:spPr>
          <a:xfrm>
            <a:off x="25369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Solution </a:t>
            </a:r>
            <a:br>
              <a:rPr lang="fi-FI" sz="1200" dirty="0">
                <a:solidFill>
                  <a:schemeClr val="bg1"/>
                </a:solidFill>
              </a:rPr>
            </a:br>
            <a:r>
              <a:rPr lang="fi-FI" sz="1200" dirty="0">
                <a:solidFill>
                  <a:schemeClr val="bg1"/>
                </a:solidFill>
              </a:rPr>
              <a:t>&amp; impact</a:t>
            </a:r>
            <a:endParaRPr sz="1200" dirty="0">
              <a:solidFill>
                <a:schemeClr val="bg1"/>
              </a:solidFill>
            </a:endParaRPr>
          </a:p>
        </p:txBody>
      </p:sp>
      <p:sp>
        <p:nvSpPr>
          <p:cNvPr id="8" name="Google Shape;531;p29">
            <a:extLst>
              <a:ext uri="{FF2B5EF4-FFF2-40B4-BE49-F238E27FC236}">
                <a16:creationId xmlns:a16="http://schemas.microsoft.com/office/drawing/2014/main" id="{D4F1CB51-8E7E-3039-812F-02C1A7F17874}"/>
              </a:ext>
            </a:extLst>
          </p:cNvPr>
          <p:cNvSpPr/>
          <p:nvPr/>
        </p:nvSpPr>
        <p:spPr>
          <a:xfrm>
            <a:off x="37053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Team and advisors</a:t>
            </a:r>
            <a:endParaRPr sz="1200" dirty="0">
              <a:solidFill>
                <a:schemeClr val="bg1"/>
              </a:solidFill>
            </a:endParaRPr>
          </a:p>
        </p:txBody>
      </p:sp>
      <p:sp>
        <p:nvSpPr>
          <p:cNvPr id="9" name="Google Shape;531;p29">
            <a:extLst>
              <a:ext uri="{FF2B5EF4-FFF2-40B4-BE49-F238E27FC236}">
                <a16:creationId xmlns:a16="http://schemas.microsoft.com/office/drawing/2014/main" id="{3B458E48-950D-B17E-8014-106A3E20F8F4}"/>
              </a:ext>
            </a:extLst>
          </p:cNvPr>
          <p:cNvSpPr/>
          <p:nvPr/>
        </p:nvSpPr>
        <p:spPr>
          <a:xfrm>
            <a:off x="48737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Contact </a:t>
            </a:r>
            <a:br>
              <a:rPr lang="fi-FI" sz="1200" dirty="0">
                <a:solidFill>
                  <a:schemeClr val="bg1"/>
                </a:solidFill>
              </a:rPr>
            </a:br>
            <a:r>
              <a:rPr lang="fi-FI" sz="1200" dirty="0">
                <a:solidFill>
                  <a:schemeClr val="bg1"/>
                </a:solidFill>
              </a:rPr>
              <a:t>us</a:t>
            </a:r>
            <a:endParaRPr sz="1200" dirty="0">
              <a:solidFill>
                <a:schemeClr val="bg1"/>
              </a:solidFill>
            </a:endParaRPr>
          </a:p>
        </p:txBody>
      </p:sp>
      <p:pic>
        <p:nvPicPr>
          <p:cNvPr id="11" name="Picture 10">
            <a:extLst>
              <a:ext uri="{FF2B5EF4-FFF2-40B4-BE49-F238E27FC236}">
                <a16:creationId xmlns:a16="http://schemas.microsoft.com/office/drawing/2014/main" id="{6350FBF4-23F9-1D80-4180-9B607DE3C2DD}"/>
              </a:ext>
            </a:extLst>
          </p:cNvPr>
          <p:cNvPicPr>
            <a:picLocks noChangeAspect="1"/>
          </p:cNvPicPr>
          <p:nvPr/>
        </p:nvPicPr>
        <p:blipFill>
          <a:blip r:embed="rId2"/>
          <a:stretch>
            <a:fillRect/>
          </a:stretch>
        </p:blipFill>
        <p:spPr>
          <a:xfrm>
            <a:off x="709684" y="1086454"/>
            <a:ext cx="5283202" cy="2932492"/>
          </a:xfrm>
          <a:prstGeom prst="rect">
            <a:avLst/>
          </a:prstGeom>
        </p:spPr>
      </p:pic>
      <p:sp>
        <p:nvSpPr>
          <p:cNvPr id="12" name="TextBox 11">
            <a:extLst>
              <a:ext uri="{FF2B5EF4-FFF2-40B4-BE49-F238E27FC236}">
                <a16:creationId xmlns:a16="http://schemas.microsoft.com/office/drawing/2014/main" id="{FB6019AF-2FAD-4586-826A-B4675E818440}"/>
              </a:ext>
            </a:extLst>
          </p:cNvPr>
          <p:cNvSpPr txBox="1"/>
          <p:nvPr/>
        </p:nvSpPr>
        <p:spPr>
          <a:xfrm>
            <a:off x="1048036" y="2343150"/>
            <a:ext cx="4974796" cy="646331"/>
          </a:xfrm>
          <a:prstGeom prst="rect">
            <a:avLst/>
          </a:prstGeom>
          <a:solidFill>
            <a:srgbClr val="F8F8F8">
              <a:alpha val="60000"/>
            </a:srgbClr>
          </a:solidFill>
        </p:spPr>
        <p:txBody>
          <a:bodyPr wrap="square" rtlCol="0">
            <a:spAutoFit/>
          </a:bodyPr>
          <a:lstStyle/>
          <a:p>
            <a:pPr algn="ctr"/>
            <a:r>
              <a:rPr lang="fi-FI" dirty="0">
                <a:solidFill>
                  <a:schemeClr val="tx1">
                    <a:lumMod val="65000"/>
                    <a:lumOff val="35000"/>
                  </a:schemeClr>
                </a:solidFill>
              </a:rPr>
              <a:t>Circular economy based concrete production – TODAY</a:t>
            </a:r>
          </a:p>
        </p:txBody>
      </p:sp>
      <p:sp>
        <p:nvSpPr>
          <p:cNvPr id="13" name="Speech Bubble: Rectangle 29">
            <a:extLst>
              <a:ext uri="{FF2B5EF4-FFF2-40B4-BE49-F238E27FC236}">
                <a16:creationId xmlns:a16="http://schemas.microsoft.com/office/drawing/2014/main" id="{E214102E-9592-816F-1C03-A5D8797F136D}"/>
              </a:ext>
            </a:extLst>
          </p:cNvPr>
          <p:cNvSpPr/>
          <p:nvPr/>
        </p:nvSpPr>
        <p:spPr>
          <a:xfrm>
            <a:off x="709685" y="4200582"/>
            <a:ext cx="5183116" cy="3362267"/>
          </a:xfrm>
          <a:custGeom>
            <a:avLst/>
            <a:gdLst>
              <a:gd name="connsiteX0" fmla="*/ 0 w 10233856"/>
              <a:gd name="connsiteY0" fmla="*/ 0 h 3234085"/>
              <a:gd name="connsiteX1" fmla="*/ 1705643 w 10233856"/>
              <a:gd name="connsiteY1" fmla="*/ 0 h 3234085"/>
              <a:gd name="connsiteX2" fmla="*/ 1705643 w 10233856"/>
              <a:gd name="connsiteY2" fmla="*/ 0 h 3234085"/>
              <a:gd name="connsiteX3" fmla="*/ 4264107 w 10233856"/>
              <a:gd name="connsiteY3" fmla="*/ 0 h 3234085"/>
              <a:gd name="connsiteX4" fmla="*/ 10233856 w 10233856"/>
              <a:gd name="connsiteY4" fmla="*/ 0 h 3234085"/>
              <a:gd name="connsiteX5" fmla="*/ 10233856 w 10233856"/>
              <a:gd name="connsiteY5" fmla="*/ 1886550 h 3234085"/>
              <a:gd name="connsiteX6" fmla="*/ 10233856 w 10233856"/>
              <a:gd name="connsiteY6" fmla="*/ 1886550 h 3234085"/>
              <a:gd name="connsiteX7" fmla="*/ 10233856 w 10233856"/>
              <a:gd name="connsiteY7" fmla="*/ 2695071 h 3234085"/>
              <a:gd name="connsiteX8" fmla="*/ 10233856 w 10233856"/>
              <a:gd name="connsiteY8" fmla="*/ 3234085 h 3234085"/>
              <a:gd name="connsiteX9" fmla="*/ 4264107 w 10233856"/>
              <a:gd name="connsiteY9" fmla="*/ 3234085 h 3234085"/>
              <a:gd name="connsiteX10" fmla="*/ 1537125 w 10233856"/>
              <a:gd name="connsiteY10" fmla="*/ 3571659 h 3234085"/>
              <a:gd name="connsiteX11" fmla="*/ 1705643 w 10233856"/>
              <a:gd name="connsiteY11" fmla="*/ 3234085 h 3234085"/>
              <a:gd name="connsiteX12" fmla="*/ 0 w 10233856"/>
              <a:gd name="connsiteY12" fmla="*/ 3234085 h 3234085"/>
              <a:gd name="connsiteX13" fmla="*/ 0 w 10233856"/>
              <a:gd name="connsiteY13" fmla="*/ 2695071 h 3234085"/>
              <a:gd name="connsiteX14" fmla="*/ 0 w 10233856"/>
              <a:gd name="connsiteY14" fmla="*/ 1886550 h 3234085"/>
              <a:gd name="connsiteX15" fmla="*/ 0 w 10233856"/>
              <a:gd name="connsiteY15" fmla="*/ 1886550 h 3234085"/>
              <a:gd name="connsiteX16" fmla="*/ 0 w 10233856"/>
              <a:gd name="connsiteY16" fmla="*/ 0 h 3234085"/>
              <a:gd name="connsiteX0" fmla="*/ 0 w 10233856"/>
              <a:gd name="connsiteY0" fmla="*/ 0 h 3571659"/>
              <a:gd name="connsiteX1" fmla="*/ 1705643 w 10233856"/>
              <a:gd name="connsiteY1" fmla="*/ 0 h 3571659"/>
              <a:gd name="connsiteX2" fmla="*/ 1705643 w 10233856"/>
              <a:gd name="connsiteY2" fmla="*/ 0 h 3571659"/>
              <a:gd name="connsiteX3" fmla="*/ 4264107 w 10233856"/>
              <a:gd name="connsiteY3" fmla="*/ 0 h 3571659"/>
              <a:gd name="connsiteX4" fmla="*/ 10233856 w 10233856"/>
              <a:gd name="connsiteY4" fmla="*/ 0 h 3571659"/>
              <a:gd name="connsiteX5" fmla="*/ 10233856 w 10233856"/>
              <a:gd name="connsiteY5" fmla="*/ 1886550 h 3571659"/>
              <a:gd name="connsiteX6" fmla="*/ 10233856 w 10233856"/>
              <a:gd name="connsiteY6" fmla="*/ 1886550 h 3571659"/>
              <a:gd name="connsiteX7" fmla="*/ 10233856 w 10233856"/>
              <a:gd name="connsiteY7" fmla="*/ 2695071 h 3571659"/>
              <a:gd name="connsiteX8" fmla="*/ 10233856 w 10233856"/>
              <a:gd name="connsiteY8" fmla="*/ 3234085 h 3571659"/>
              <a:gd name="connsiteX9" fmla="*/ 4264107 w 10233856"/>
              <a:gd name="connsiteY9" fmla="*/ 3234085 h 3571659"/>
              <a:gd name="connsiteX10" fmla="*/ 1537125 w 10233856"/>
              <a:gd name="connsiteY10" fmla="*/ 3571659 h 3571659"/>
              <a:gd name="connsiteX11" fmla="*/ 1096043 w 10233856"/>
              <a:gd name="connsiteY11" fmla="*/ 3215035 h 3571659"/>
              <a:gd name="connsiteX12" fmla="*/ 0 w 10233856"/>
              <a:gd name="connsiteY12" fmla="*/ 3234085 h 3571659"/>
              <a:gd name="connsiteX13" fmla="*/ 0 w 10233856"/>
              <a:gd name="connsiteY13" fmla="*/ 2695071 h 3571659"/>
              <a:gd name="connsiteX14" fmla="*/ 0 w 10233856"/>
              <a:gd name="connsiteY14" fmla="*/ 1886550 h 3571659"/>
              <a:gd name="connsiteX15" fmla="*/ 0 w 10233856"/>
              <a:gd name="connsiteY15" fmla="*/ 1886550 h 3571659"/>
              <a:gd name="connsiteX16" fmla="*/ 0 w 10233856"/>
              <a:gd name="connsiteY16" fmla="*/ 0 h 3571659"/>
              <a:gd name="connsiteX0" fmla="*/ 0 w 10233856"/>
              <a:gd name="connsiteY0" fmla="*/ 0 h 3571659"/>
              <a:gd name="connsiteX1" fmla="*/ 1705643 w 10233856"/>
              <a:gd name="connsiteY1" fmla="*/ 0 h 3571659"/>
              <a:gd name="connsiteX2" fmla="*/ 1705643 w 10233856"/>
              <a:gd name="connsiteY2" fmla="*/ 0 h 3571659"/>
              <a:gd name="connsiteX3" fmla="*/ 4264107 w 10233856"/>
              <a:gd name="connsiteY3" fmla="*/ 0 h 3571659"/>
              <a:gd name="connsiteX4" fmla="*/ 10233856 w 10233856"/>
              <a:gd name="connsiteY4" fmla="*/ 0 h 3571659"/>
              <a:gd name="connsiteX5" fmla="*/ 10233856 w 10233856"/>
              <a:gd name="connsiteY5" fmla="*/ 1886550 h 3571659"/>
              <a:gd name="connsiteX6" fmla="*/ 10233856 w 10233856"/>
              <a:gd name="connsiteY6" fmla="*/ 1886550 h 3571659"/>
              <a:gd name="connsiteX7" fmla="*/ 10233856 w 10233856"/>
              <a:gd name="connsiteY7" fmla="*/ 2695071 h 3571659"/>
              <a:gd name="connsiteX8" fmla="*/ 10233856 w 10233856"/>
              <a:gd name="connsiteY8" fmla="*/ 3234085 h 3571659"/>
              <a:gd name="connsiteX9" fmla="*/ 2054307 w 10233856"/>
              <a:gd name="connsiteY9" fmla="*/ 3234085 h 3571659"/>
              <a:gd name="connsiteX10" fmla="*/ 1537125 w 10233856"/>
              <a:gd name="connsiteY10" fmla="*/ 3571659 h 3571659"/>
              <a:gd name="connsiteX11" fmla="*/ 1096043 w 10233856"/>
              <a:gd name="connsiteY11" fmla="*/ 3215035 h 3571659"/>
              <a:gd name="connsiteX12" fmla="*/ 0 w 10233856"/>
              <a:gd name="connsiteY12" fmla="*/ 3234085 h 3571659"/>
              <a:gd name="connsiteX13" fmla="*/ 0 w 10233856"/>
              <a:gd name="connsiteY13" fmla="*/ 2695071 h 3571659"/>
              <a:gd name="connsiteX14" fmla="*/ 0 w 10233856"/>
              <a:gd name="connsiteY14" fmla="*/ 1886550 h 3571659"/>
              <a:gd name="connsiteX15" fmla="*/ 0 w 10233856"/>
              <a:gd name="connsiteY15" fmla="*/ 1886550 h 3571659"/>
              <a:gd name="connsiteX16" fmla="*/ 0 w 10233856"/>
              <a:gd name="connsiteY16" fmla="*/ 0 h 3571659"/>
              <a:gd name="connsiteX0" fmla="*/ 0 w 10233856"/>
              <a:gd name="connsiteY0" fmla="*/ 0 h 3724059"/>
              <a:gd name="connsiteX1" fmla="*/ 1705643 w 10233856"/>
              <a:gd name="connsiteY1" fmla="*/ 0 h 3724059"/>
              <a:gd name="connsiteX2" fmla="*/ 1705643 w 10233856"/>
              <a:gd name="connsiteY2" fmla="*/ 0 h 3724059"/>
              <a:gd name="connsiteX3" fmla="*/ 4264107 w 10233856"/>
              <a:gd name="connsiteY3" fmla="*/ 0 h 3724059"/>
              <a:gd name="connsiteX4" fmla="*/ 10233856 w 10233856"/>
              <a:gd name="connsiteY4" fmla="*/ 0 h 3724059"/>
              <a:gd name="connsiteX5" fmla="*/ 10233856 w 10233856"/>
              <a:gd name="connsiteY5" fmla="*/ 1886550 h 3724059"/>
              <a:gd name="connsiteX6" fmla="*/ 10233856 w 10233856"/>
              <a:gd name="connsiteY6" fmla="*/ 1886550 h 3724059"/>
              <a:gd name="connsiteX7" fmla="*/ 10233856 w 10233856"/>
              <a:gd name="connsiteY7" fmla="*/ 2695071 h 3724059"/>
              <a:gd name="connsiteX8" fmla="*/ 10233856 w 10233856"/>
              <a:gd name="connsiteY8" fmla="*/ 3234085 h 3724059"/>
              <a:gd name="connsiteX9" fmla="*/ 2054307 w 10233856"/>
              <a:gd name="connsiteY9" fmla="*/ 3234085 h 3724059"/>
              <a:gd name="connsiteX10" fmla="*/ 1860975 w 10233856"/>
              <a:gd name="connsiteY10" fmla="*/ 3724059 h 3724059"/>
              <a:gd name="connsiteX11" fmla="*/ 1096043 w 10233856"/>
              <a:gd name="connsiteY11" fmla="*/ 3215035 h 3724059"/>
              <a:gd name="connsiteX12" fmla="*/ 0 w 10233856"/>
              <a:gd name="connsiteY12" fmla="*/ 3234085 h 3724059"/>
              <a:gd name="connsiteX13" fmla="*/ 0 w 10233856"/>
              <a:gd name="connsiteY13" fmla="*/ 2695071 h 3724059"/>
              <a:gd name="connsiteX14" fmla="*/ 0 w 10233856"/>
              <a:gd name="connsiteY14" fmla="*/ 1886550 h 3724059"/>
              <a:gd name="connsiteX15" fmla="*/ 0 w 10233856"/>
              <a:gd name="connsiteY15" fmla="*/ 1886550 h 3724059"/>
              <a:gd name="connsiteX16" fmla="*/ 0 w 10233856"/>
              <a:gd name="connsiteY16" fmla="*/ 0 h 3724059"/>
              <a:gd name="connsiteX0" fmla="*/ 0 w 10233856"/>
              <a:gd name="connsiteY0" fmla="*/ 0 h 3724059"/>
              <a:gd name="connsiteX1" fmla="*/ 1705643 w 10233856"/>
              <a:gd name="connsiteY1" fmla="*/ 0 h 3724059"/>
              <a:gd name="connsiteX2" fmla="*/ 1705643 w 10233856"/>
              <a:gd name="connsiteY2" fmla="*/ 0 h 3724059"/>
              <a:gd name="connsiteX3" fmla="*/ 4264107 w 10233856"/>
              <a:gd name="connsiteY3" fmla="*/ 0 h 3724059"/>
              <a:gd name="connsiteX4" fmla="*/ 10233856 w 10233856"/>
              <a:gd name="connsiteY4" fmla="*/ 0 h 3724059"/>
              <a:gd name="connsiteX5" fmla="*/ 10233856 w 10233856"/>
              <a:gd name="connsiteY5" fmla="*/ 1886550 h 3724059"/>
              <a:gd name="connsiteX6" fmla="*/ 10233856 w 10233856"/>
              <a:gd name="connsiteY6" fmla="*/ 1886550 h 3724059"/>
              <a:gd name="connsiteX7" fmla="*/ 10233856 w 10233856"/>
              <a:gd name="connsiteY7" fmla="*/ 2695071 h 3724059"/>
              <a:gd name="connsiteX8" fmla="*/ 10233856 w 10233856"/>
              <a:gd name="connsiteY8" fmla="*/ 3234085 h 3724059"/>
              <a:gd name="connsiteX9" fmla="*/ 2054307 w 10233856"/>
              <a:gd name="connsiteY9" fmla="*/ 3234085 h 3724059"/>
              <a:gd name="connsiteX10" fmla="*/ 1860975 w 10233856"/>
              <a:gd name="connsiteY10" fmla="*/ 3724059 h 3724059"/>
              <a:gd name="connsiteX11" fmla="*/ 1105568 w 10233856"/>
              <a:gd name="connsiteY11" fmla="*/ 3234085 h 3724059"/>
              <a:gd name="connsiteX12" fmla="*/ 0 w 10233856"/>
              <a:gd name="connsiteY12" fmla="*/ 3234085 h 3724059"/>
              <a:gd name="connsiteX13" fmla="*/ 0 w 10233856"/>
              <a:gd name="connsiteY13" fmla="*/ 2695071 h 3724059"/>
              <a:gd name="connsiteX14" fmla="*/ 0 w 10233856"/>
              <a:gd name="connsiteY14" fmla="*/ 1886550 h 3724059"/>
              <a:gd name="connsiteX15" fmla="*/ 0 w 10233856"/>
              <a:gd name="connsiteY15" fmla="*/ 1886550 h 3724059"/>
              <a:gd name="connsiteX16" fmla="*/ 0 w 10233856"/>
              <a:gd name="connsiteY16" fmla="*/ 0 h 372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233856" h="3724059">
                <a:moveTo>
                  <a:pt x="0" y="0"/>
                </a:moveTo>
                <a:lnTo>
                  <a:pt x="1705643" y="0"/>
                </a:lnTo>
                <a:lnTo>
                  <a:pt x="1705643" y="0"/>
                </a:lnTo>
                <a:lnTo>
                  <a:pt x="4264107" y="0"/>
                </a:lnTo>
                <a:lnTo>
                  <a:pt x="10233856" y="0"/>
                </a:lnTo>
                <a:lnTo>
                  <a:pt x="10233856" y="1886550"/>
                </a:lnTo>
                <a:lnTo>
                  <a:pt x="10233856" y="1886550"/>
                </a:lnTo>
                <a:lnTo>
                  <a:pt x="10233856" y="2695071"/>
                </a:lnTo>
                <a:lnTo>
                  <a:pt x="10233856" y="3234085"/>
                </a:lnTo>
                <a:lnTo>
                  <a:pt x="2054307" y="3234085"/>
                </a:lnTo>
                <a:lnTo>
                  <a:pt x="1860975" y="3724059"/>
                </a:lnTo>
                <a:lnTo>
                  <a:pt x="1105568" y="3234085"/>
                </a:lnTo>
                <a:lnTo>
                  <a:pt x="0" y="3234085"/>
                </a:lnTo>
                <a:lnTo>
                  <a:pt x="0" y="2695071"/>
                </a:lnTo>
                <a:lnTo>
                  <a:pt x="0" y="1886550"/>
                </a:lnTo>
                <a:lnTo>
                  <a:pt x="0" y="1886550"/>
                </a:lnTo>
                <a:lnTo>
                  <a:pt x="0" y="0"/>
                </a:lnTo>
                <a:close/>
              </a:path>
            </a:pathLst>
          </a:custGeom>
          <a:solidFill>
            <a:schemeClr val="bg1">
              <a:lumMod val="95000"/>
              <a:alpha val="74902"/>
            </a:schemeClr>
          </a:solidFill>
          <a:ln>
            <a:noFill/>
          </a:ln>
        </p:spPr>
        <p:txBody>
          <a:bodyPr spcFirstLastPara="1" wrap="square" lIns="0" tIns="0" rIns="0" bIns="0" anchor="ctr" anchorCtr="0">
            <a:noAutofit/>
          </a:bodyPr>
          <a:lstStyle/>
          <a:p>
            <a:pPr algn="ctr" defTabSz="914400">
              <a:buClr>
                <a:srgbClr val="000000"/>
              </a:buClr>
              <a:buSzPts val="1200"/>
            </a:pPr>
            <a:endParaRPr lang="en-GB" sz="1200" kern="0" noProof="0" dirty="0">
              <a:solidFill>
                <a:srgbClr val="FFFFFF"/>
              </a:solidFill>
              <a:latin typeface="Helvetica Neue"/>
            </a:endParaRPr>
          </a:p>
        </p:txBody>
      </p:sp>
      <p:sp>
        <p:nvSpPr>
          <p:cNvPr id="14" name="TextBox 13">
            <a:extLst>
              <a:ext uri="{FF2B5EF4-FFF2-40B4-BE49-F238E27FC236}">
                <a16:creationId xmlns:a16="http://schemas.microsoft.com/office/drawing/2014/main" id="{415AD4DE-76C5-6DB1-E117-93BA4AAC5424}"/>
              </a:ext>
            </a:extLst>
          </p:cNvPr>
          <p:cNvSpPr txBox="1"/>
          <p:nvPr/>
        </p:nvSpPr>
        <p:spPr>
          <a:xfrm>
            <a:off x="802177" y="4458665"/>
            <a:ext cx="4998132" cy="2428357"/>
          </a:xfrm>
          <a:prstGeom prst="rect">
            <a:avLst/>
          </a:prstGeom>
          <a:noFill/>
        </p:spPr>
        <p:txBody>
          <a:bodyPr wrap="square" lIns="91440" tIns="45720" rIns="91440" bIns="45720" anchor="t">
            <a:spAutoFit/>
          </a:bodyPr>
          <a:lstStyle/>
          <a:p>
            <a:pPr algn="just">
              <a:lnSpc>
                <a:spcPct val="95000"/>
              </a:lnSpc>
              <a:spcBef>
                <a:spcPts val="900"/>
              </a:spcBef>
              <a:buClr>
                <a:srgbClr val="97ADA1"/>
              </a:buClr>
              <a:defRPr/>
            </a:pPr>
            <a:r>
              <a:rPr lang="en-GB" sz="1200" i="1" dirty="0">
                <a:latin typeface="Aptos"/>
                <a:ea typeface="Roboto Lt" pitchFamily="2" charset="0"/>
              </a:rPr>
              <a:t>Over the past 10 years, we have led, advised, and helped hundreds of companies to develop and grow their business and succeed in the global market and at the same time become more sustainable. It is our passion to help companies grow and succeed sustainably. </a:t>
            </a:r>
            <a:endParaRPr lang="en-US" sz="1200" i="1" dirty="0">
              <a:latin typeface="Aptos"/>
              <a:ea typeface="Roboto Lt" pitchFamily="2" charset="0"/>
            </a:endParaRPr>
          </a:p>
          <a:p>
            <a:pPr algn="just">
              <a:lnSpc>
                <a:spcPct val="95000"/>
              </a:lnSpc>
              <a:spcBef>
                <a:spcPts val="900"/>
              </a:spcBef>
              <a:buClr>
                <a:srgbClr val="97ADA1"/>
              </a:buClr>
              <a:defRPr/>
            </a:pPr>
            <a:r>
              <a:rPr lang="en-GB" sz="1200" i="1" dirty="0">
                <a:latin typeface="Aptos"/>
                <a:ea typeface="Roboto Lt" pitchFamily="2" charset="0"/>
              </a:rPr>
              <a:t>We have recognised that despite efforts in the construction industry, focus on more sustainable concrete has been to reduce one of more raw materials, whereas we want to focus on circular economy and its tremendous potential in reducing CO2 and improving profitability.  </a:t>
            </a:r>
          </a:p>
          <a:p>
            <a:pPr algn="just">
              <a:lnSpc>
                <a:spcPct val="95000"/>
              </a:lnSpc>
              <a:spcBef>
                <a:spcPts val="900"/>
              </a:spcBef>
              <a:buClr>
                <a:srgbClr val="97ADA1"/>
              </a:buClr>
              <a:defRPr/>
            </a:pPr>
            <a:r>
              <a:rPr lang="en-GB" sz="1200" i="1" dirty="0">
                <a:latin typeface="Aptos"/>
                <a:ea typeface="Roboto Lt" pitchFamily="2" charset="0"/>
              </a:rPr>
              <a:t>Working together with inventors, university research and construction professionals we have developed a methodology, mixing and process to better utilise demolished concrete and </a:t>
            </a:r>
            <a:r>
              <a:rPr lang="en-GB" sz="1200" b="1" i="1" dirty="0">
                <a:solidFill>
                  <a:srgbClr val="31691D"/>
                </a:solidFill>
                <a:latin typeface="Aptos"/>
                <a:ea typeface="Roboto Lt" pitchFamily="2" charset="0"/>
              </a:rPr>
              <a:t>produce stronger concrete, with less cement, less costs and significantly reduced carbon footprint. </a:t>
            </a:r>
            <a:endParaRPr lang="en-GB" sz="1200" b="1" i="1" dirty="0">
              <a:solidFill>
                <a:srgbClr val="31691D"/>
              </a:solidFill>
              <a:latin typeface="Aptos"/>
            </a:endParaRPr>
          </a:p>
        </p:txBody>
      </p:sp>
      <p:sp>
        <p:nvSpPr>
          <p:cNvPr id="15" name="TextBox 14">
            <a:extLst>
              <a:ext uri="{FF2B5EF4-FFF2-40B4-BE49-F238E27FC236}">
                <a16:creationId xmlns:a16="http://schemas.microsoft.com/office/drawing/2014/main" id="{CFEA9E8B-A187-AD7E-8833-82EF3CD9EBD2}"/>
              </a:ext>
            </a:extLst>
          </p:cNvPr>
          <p:cNvSpPr txBox="1"/>
          <p:nvPr/>
        </p:nvSpPr>
        <p:spPr>
          <a:xfrm>
            <a:off x="709684" y="4149384"/>
            <a:ext cx="275308" cy="677558"/>
          </a:xfrm>
          <a:prstGeom prst="rect">
            <a:avLst/>
          </a:prstGeom>
          <a:noFill/>
        </p:spPr>
        <p:txBody>
          <a:bodyPr wrap="square" rtlCol="0">
            <a:spAutoFit/>
          </a:bodyPr>
          <a:lstStyle/>
          <a:p>
            <a:r>
              <a:rPr lang="en-GB" sz="3803" b="1" noProof="0" dirty="0">
                <a:solidFill>
                  <a:srgbClr val="31691D"/>
                </a:solidFill>
                <a:latin typeface="Open Sans"/>
              </a:rPr>
              <a:t>“</a:t>
            </a:r>
          </a:p>
        </p:txBody>
      </p:sp>
      <p:sp>
        <p:nvSpPr>
          <p:cNvPr id="16" name="TextBox 15">
            <a:extLst>
              <a:ext uri="{FF2B5EF4-FFF2-40B4-BE49-F238E27FC236}">
                <a16:creationId xmlns:a16="http://schemas.microsoft.com/office/drawing/2014/main" id="{993BB60D-EB85-C8F6-9BEC-3C98FE1BBD64}"/>
              </a:ext>
            </a:extLst>
          </p:cNvPr>
          <p:cNvSpPr txBox="1"/>
          <p:nvPr/>
        </p:nvSpPr>
        <p:spPr>
          <a:xfrm>
            <a:off x="5419207" y="6691140"/>
            <a:ext cx="275308" cy="677558"/>
          </a:xfrm>
          <a:prstGeom prst="rect">
            <a:avLst/>
          </a:prstGeom>
          <a:noFill/>
        </p:spPr>
        <p:txBody>
          <a:bodyPr wrap="square" rtlCol="0">
            <a:spAutoFit/>
          </a:bodyPr>
          <a:lstStyle/>
          <a:p>
            <a:r>
              <a:rPr lang="en-GB" sz="3803" b="1" noProof="0" dirty="0">
                <a:solidFill>
                  <a:srgbClr val="31691D"/>
                </a:solidFill>
                <a:latin typeface="Open Sans"/>
              </a:rPr>
              <a:t>“</a:t>
            </a:r>
          </a:p>
        </p:txBody>
      </p:sp>
      <p:sp>
        <p:nvSpPr>
          <p:cNvPr id="17" name="TextBox 16">
            <a:extLst>
              <a:ext uri="{FF2B5EF4-FFF2-40B4-BE49-F238E27FC236}">
                <a16:creationId xmlns:a16="http://schemas.microsoft.com/office/drawing/2014/main" id="{0CF7B9B0-CBB2-1BE0-674F-9C546BBFF489}"/>
              </a:ext>
            </a:extLst>
          </p:cNvPr>
          <p:cNvSpPr txBox="1"/>
          <p:nvPr/>
        </p:nvSpPr>
        <p:spPr>
          <a:xfrm>
            <a:off x="1878085" y="7192877"/>
            <a:ext cx="2995684" cy="461665"/>
          </a:xfrm>
          <a:prstGeom prst="rect">
            <a:avLst/>
          </a:prstGeom>
          <a:noFill/>
        </p:spPr>
        <p:txBody>
          <a:bodyPr wrap="square">
            <a:spAutoFit/>
          </a:bodyPr>
          <a:lstStyle/>
          <a:p>
            <a:r>
              <a:rPr lang="en-GB" sz="1200" b="1" noProof="0" dirty="0">
                <a:solidFill>
                  <a:srgbClr val="0E2245"/>
                </a:solidFill>
                <a:latin typeface="Roboto"/>
              </a:rPr>
              <a:t>Jukka Mäkelä and Jarkko Hämäläinen,</a:t>
            </a:r>
            <a:br>
              <a:rPr lang="en-GB" sz="1200" b="1" noProof="0" dirty="0">
                <a:solidFill>
                  <a:srgbClr val="0E2245"/>
                </a:solidFill>
                <a:latin typeface="Roboto"/>
              </a:rPr>
            </a:br>
            <a:r>
              <a:rPr lang="en-GB" sz="1200" b="1" noProof="0" dirty="0">
                <a:solidFill>
                  <a:srgbClr val="0E2245"/>
                </a:solidFill>
                <a:latin typeface="Roboto"/>
              </a:rPr>
              <a:t> founders of Carbon Free Technologies</a:t>
            </a:r>
            <a:endParaRPr lang="en-GB" sz="1200" b="1" noProof="0" dirty="0"/>
          </a:p>
        </p:txBody>
      </p:sp>
    </p:spTree>
    <p:extLst>
      <p:ext uri="{BB962C8B-B14F-4D97-AF65-F5344CB8AC3E}">
        <p14:creationId xmlns:p14="http://schemas.microsoft.com/office/powerpoint/2010/main" val="574916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292914-6D38-2DF4-2CC9-EAE99DB767F0}"/>
              </a:ext>
            </a:extLst>
          </p:cNvPr>
          <p:cNvSpPr txBox="1"/>
          <p:nvPr/>
        </p:nvSpPr>
        <p:spPr>
          <a:xfrm>
            <a:off x="659875" y="639096"/>
            <a:ext cx="1747914" cy="369332"/>
          </a:xfrm>
          <a:prstGeom prst="rect">
            <a:avLst/>
          </a:prstGeom>
          <a:noFill/>
        </p:spPr>
        <p:txBody>
          <a:bodyPr wrap="none" rtlCol="0">
            <a:spAutoFit/>
          </a:bodyPr>
          <a:lstStyle/>
          <a:p>
            <a:r>
              <a:rPr lang="fi-FI" dirty="0"/>
              <a:t>10 years of R&amp;D</a:t>
            </a:r>
          </a:p>
        </p:txBody>
      </p:sp>
      <p:sp>
        <p:nvSpPr>
          <p:cNvPr id="5" name="TextBox 4">
            <a:extLst>
              <a:ext uri="{FF2B5EF4-FFF2-40B4-BE49-F238E27FC236}">
                <a16:creationId xmlns:a16="http://schemas.microsoft.com/office/drawing/2014/main" id="{64C2D5C8-2D04-D131-53E3-83DDE042284B}"/>
              </a:ext>
            </a:extLst>
          </p:cNvPr>
          <p:cNvSpPr txBox="1"/>
          <p:nvPr/>
        </p:nvSpPr>
        <p:spPr>
          <a:xfrm>
            <a:off x="1071716" y="1101213"/>
            <a:ext cx="4910960" cy="369332"/>
          </a:xfrm>
          <a:prstGeom prst="rect">
            <a:avLst/>
          </a:prstGeom>
          <a:noFill/>
        </p:spPr>
        <p:txBody>
          <a:bodyPr wrap="none" rtlCol="0">
            <a:spAutoFit/>
          </a:bodyPr>
          <a:lstStyle/>
          <a:p>
            <a:r>
              <a:rPr lang="fi-FI" dirty="0"/>
              <a:t>200 years of combined sustainability leadership</a:t>
            </a:r>
          </a:p>
        </p:txBody>
      </p:sp>
      <p:sp>
        <p:nvSpPr>
          <p:cNvPr id="6" name="TextBox 5">
            <a:extLst>
              <a:ext uri="{FF2B5EF4-FFF2-40B4-BE49-F238E27FC236}">
                <a16:creationId xmlns:a16="http://schemas.microsoft.com/office/drawing/2014/main" id="{EC340070-BFB2-E9FE-33EB-A1673B3E5FD6}"/>
              </a:ext>
            </a:extLst>
          </p:cNvPr>
          <p:cNvSpPr txBox="1"/>
          <p:nvPr/>
        </p:nvSpPr>
        <p:spPr>
          <a:xfrm>
            <a:off x="1071716" y="1563330"/>
            <a:ext cx="3570593" cy="369332"/>
          </a:xfrm>
          <a:prstGeom prst="rect">
            <a:avLst/>
          </a:prstGeom>
          <a:noFill/>
        </p:spPr>
        <p:txBody>
          <a:bodyPr wrap="none" rtlCol="0">
            <a:spAutoFit/>
          </a:bodyPr>
          <a:lstStyle/>
          <a:p>
            <a:r>
              <a:rPr lang="fi-FI" dirty="0"/>
              <a:t>30 % of all waste – to be abolished</a:t>
            </a:r>
          </a:p>
        </p:txBody>
      </p:sp>
      <p:sp>
        <p:nvSpPr>
          <p:cNvPr id="7" name="TextBox 6">
            <a:extLst>
              <a:ext uri="{FF2B5EF4-FFF2-40B4-BE49-F238E27FC236}">
                <a16:creationId xmlns:a16="http://schemas.microsoft.com/office/drawing/2014/main" id="{2572D580-E90C-92AF-CE78-B33443340BCB}"/>
              </a:ext>
            </a:extLst>
          </p:cNvPr>
          <p:cNvSpPr txBox="1"/>
          <p:nvPr/>
        </p:nvSpPr>
        <p:spPr>
          <a:xfrm>
            <a:off x="845574" y="2025447"/>
            <a:ext cx="2366866" cy="369332"/>
          </a:xfrm>
          <a:prstGeom prst="rect">
            <a:avLst/>
          </a:prstGeom>
          <a:noFill/>
        </p:spPr>
        <p:txBody>
          <a:bodyPr wrap="none" rtlCol="0">
            <a:spAutoFit/>
          </a:bodyPr>
          <a:lstStyle/>
          <a:p>
            <a:r>
              <a:rPr lang="fi-FI" dirty="0"/>
              <a:t>40% reduction of CO2</a:t>
            </a:r>
          </a:p>
        </p:txBody>
      </p:sp>
      <p:sp>
        <p:nvSpPr>
          <p:cNvPr id="8" name="TextBox 7">
            <a:extLst>
              <a:ext uri="{FF2B5EF4-FFF2-40B4-BE49-F238E27FC236}">
                <a16:creationId xmlns:a16="http://schemas.microsoft.com/office/drawing/2014/main" id="{EA31DD63-451E-72DF-AD6E-3717FD99B98A}"/>
              </a:ext>
            </a:extLst>
          </p:cNvPr>
          <p:cNvSpPr txBox="1"/>
          <p:nvPr/>
        </p:nvSpPr>
        <p:spPr>
          <a:xfrm>
            <a:off x="2029007" y="2487564"/>
            <a:ext cx="2235677" cy="369332"/>
          </a:xfrm>
          <a:prstGeom prst="rect">
            <a:avLst/>
          </a:prstGeom>
          <a:noFill/>
        </p:spPr>
        <p:txBody>
          <a:bodyPr wrap="none" rtlCol="0">
            <a:spAutoFit/>
          </a:bodyPr>
          <a:lstStyle/>
          <a:p>
            <a:r>
              <a:rPr lang="fi-FI" dirty="0"/>
              <a:t>10 stronger concrete</a:t>
            </a:r>
          </a:p>
        </p:txBody>
      </p:sp>
      <p:sp>
        <p:nvSpPr>
          <p:cNvPr id="9" name="TextBox 8">
            <a:extLst>
              <a:ext uri="{FF2B5EF4-FFF2-40B4-BE49-F238E27FC236}">
                <a16:creationId xmlns:a16="http://schemas.microsoft.com/office/drawing/2014/main" id="{4B30F566-E260-2F0B-5CD0-C8257FDF3BFF}"/>
              </a:ext>
            </a:extLst>
          </p:cNvPr>
          <p:cNvSpPr txBox="1"/>
          <p:nvPr/>
        </p:nvSpPr>
        <p:spPr>
          <a:xfrm>
            <a:off x="845574" y="2949681"/>
            <a:ext cx="3900170" cy="369332"/>
          </a:xfrm>
          <a:prstGeom prst="rect">
            <a:avLst/>
          </a:prstGeom>
          <a:noFill/>
        </p:spPr>
        <p:txBody>
          <a:bodyPr wrap="none" rtlCol="0">
            <a:spAutoFit/>
          </a:bodyPr>
          <a:lstStyle/>
          <a:p>
            <a:r>
              <a:rPr lang="fi-FI" dirty="0"/>
              <a:t>50-80% lower aggregate related costs</a:t>
            </a:r>
          </a:p>
        </p:txBody>
      </p:sp>
      <p:sp>
        <p:nvSpPr>
          <p:cNvPr id="10" name="TextBox 9">
            <a:extLst>
              <a:ext uri="{FF2B5EF4-FFF2-40B4-BE49-F238E27FC236}">
                <a16:creationId xmlns:a16="http://schemas.microsoft.com/office/drawing/2014/main" id="{02AE6D3B-0E05-7522-03E9-19941A6B0E7D}"/>
              </a:ext>
            </a:extLst>
          </p:cNvPr>
          <p:cNvSpPr txBox="1"/>
          <p:nvPr/>
        </p:nvSpPr>
        <p:spPr>
          <a:xfrm>
            <a:off x="845574" y="3873915"/>
            <a:ext cx="5004620" cy="1200329"/>
          </a:xfrm>
          <a:prstGeom prst="rect">
            <a:avLst/>
          </a:prstGeom>
          <a:noFill/>
        </p:spPr>
        <p:txBody>
          <a:bodyPr wrap="square" rtlCol="0">
            <a:spAutoFit/>
          </a:bodyPr>
          <a:lstStyle/>
          <a:p>
            <a:r>
              <a:rPr lang="fi-FI" dirty="0"/>
              <a:t>CFT is intriducing a wew way to thinking concrete production – providing holistic sustainable solutions based on circular economy methodologies and value chain management. </a:t>
            </a:r>
          </a:p>
        </p:txBody>
      </p:sp>
    </p:spTree>
    <p:extLst>
      <p:ext uri="{BB962C8B-B14F-4D97-AF65-F5344CB8AC3E}">
        <p14:creationId xmlns:p14="http://schemas.microsoft.com/office/powerpoint/2010/main" val="292860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1;p29">
            <a:extLst>
              <a:ext uri="{FF2B5EF4-FFF2-40B4-BE49-F238E27FC236}">
                <a16:creationId xmlns:a16="http://schemas.microsoft.com/office/drawing/2014/main" id="{E199FA21-D33E-619A-70C3-411665AA93CB}"/>
              </a:ext>
            </a:extLst>
          </p:cNvPr>
          <p:cNvSpPr/>
          <p:nvPr/>
        </p:nvSpPr>
        <p:spPr>
          <a:xfrm>
            <a:off x="200168" y="142710"/>
            <a:ext cx="1019032" cy="377990"/>
          </a:xfrm>
          <a:prstGeom prst="roundRect">
            <a:avLst>
              <a:gd name="adj" fmla="val 16667"/>
            </a:avLst>
          </a:prstGeom>
          <a:solidFill>
            <a:schemeClr val="accent6">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About us</a:t>
            </a:r>
            <a:endParaRPr sz="1200" dirty="0">
              <a:solidFill>
                <a:schemeClr val="bg1"/>
              </a:solidFill>
            </a:endParaRPr>
          </a:p>
        </p:txBody>
      </p:sp>
      <p:sp>
        <p:nvSpPr>
          <p:cNvPr id="5" name="Google Shape;531;p29">
            <a:extLst>
              <a:ext uri="{FF2B5EF4-FFF2-40B4-BE49-F238E27FC236}">
                <a16:creationId xmlns:a16="http://schemas.microsoft.com/office/drawing/2014/main" id="{D50583B9-3D61-AFDE-5033-81291180E6BC}"/>
              </a:ext>
            </a:extLst>
          </p:cNvPr>
          <p:cNvSpPr/>
          <p:nvPr/>
        </p:nvSpPr>
        <p:spPr>
          <a:xfrm>
            <a:off x="13685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Market demand</a:t>
            </a:r>
            <a:endParaRPr sz="1200" dirty="0">
              <a:solidFill>
                <a:schemeClr val="bg1"/>
              </a:solidFill>
            </a:endParaRPr>
          </a:p>
        </p:txBody>
      </p:sp>
      <p:sp>
        <p:nvSpPr>
          <p:cNvPr id="6" name="Google Shape;531;p29">
            <a:extLst>
              <a:ext uri="{FF2B5EF4-FFF2-40B4-BE49-F238E27FC236}">
                <a16:creationId xmlns:a16="http://schemas.microsoft.com/office/drawing/2014/main" id="{C5352B66-0F26-0A6A-DC31-71D9B706DE5F}"/>
              </a:ext>
            </a:extLst>
          </p:cNvPr>
          <p:cNvSpPr/>
          <p:nvPr/>
        </p:nvSpPr>
        <p:spPr>
          <a:xfrm>
            <a:off x="25369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Solution </a:t>
            </a:r>
            <a:br>
              <a:rPr lang="fi-FI" sz="1200" dirty="0">
                <a:solidFill>
                  <a:schemeClr val="bg1"/>
                </a:solidFill>
              </a:rPr>
            </a:br>
            <a:r>
              <a:rPr lang="fi-FI" sz="1200" dirty="0">
                <a:solidFill>
                  <a:schemeClr val="bg1"/>
                </a:solidFill>
              </a:rPr>
              <a:t>&amp; impact</a:t>
            </a:r>
            <a:endParaRPr sz="1200" dirty="0">
              <a:solidFill>
                <a:schemeClr val="bg1"/>
              </a:solidFill>
            </a:endParaRPr>
          </a:p>
        </p:txBody>
      </p:sp>
      <p:sp>
        <p:nvSpPr>
          <p:cNvPr id="7" name="Google Shape;531;p29">
            <a:extLst>
              <a:ext uri="{FF2B5EF4-FFF2-40B4-BE49-F238E27FC236}">
                <a16:creationId xmlns:a16="http://schemas.microsoft.com/office/drawing/2014/main" id="{BE14F9D5-43F0-0986-D63A-A8A1656FB116}"/>
              </a:ext>
            </a:extLst>
          </p:cNvPr>
          <p:cNvSpPr/>
          <p:nvPr/>
        </p:nvSpPr>
        <p:spPr>
          <a:xfrm>
            <a:off x="37053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Team and advisors</a:t>
            </a:r>
            <a:endParaRPr sz="1200" dirty="0">
              <a:solidFill>
                <a:schemeClr val="bg1"/>
              </a:solidFill>
            </a:endParaRPr>
          </a:p>
        </p:txBody>
      </p:sp>
      <p:sp>
        <p:nvSpPr>
          <p:cNvPr id="8" name="Google Shape;531;p29">
            <a:extLst>
              <a:ext uri="{FF2B5EF4-FFF2-40B4-BE49-F238E27FC236}">
                <a16:creationId xmlns:a16="http://schemas.microsoft.com/office/drawing/2014/main" id="{56794209-86CE-F0A1-08F7-E76BCEB84BD6}"/>
              </a:ext>
            </a:extLst>
          </p:cNvPr>
          <p:cNvSpPr/>
          <p:nvPr/>
        </p:nvSpPr>
        <p:spPr>
          <a:xfrm>
            <a:off x="48737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Contact </a:t>
            </a:r>
            <a:br>
              <a:rPr lang="fi-FI" sz="1200" dirty="0">
                <a:solidFill>
                  <a:schemeClr val="bg1"/>
                </a:solidFill>
              </a:rPr>
            </a:br>
            <a:r>
              <a:rPr lang="fi-FI" sz="1200" dirty="0">
                <a:solidFill>
                  <a:schemeClr val="bg1"/>
                </a:solidFill>
              </a:rPr>
              <a:t>us</a:t>
            </a:r>
            <a:endParaRPr sz="1200" dirty="0">
              <a:solidFill>
                <a:schemeClr val="bg1"/>
              </a:solidFill>
            </a:endParaRPr>
          </a:p>
        </p:txBody>
      </p:sp>
      <p:sp>
        <p:nvSpPr>
          <p:cNvPr id="12" name="TextBox 11">
            <a:extLst>
              <a:ext uri="{FF2B5EF4-FFF2-40B4-BE49-F238E27FC236}">
                <a16:creationId xmlns:a16="http://schemas.microsoft.com/office/drawing/2014/main" id="{55F26D6B-7F0E-68E0-6065-299612D27F1B}"/>
              </a:ext>
            </a:extLst>
          </p:cNvPr>
          <p:cNvSpPr txBox="1"/>
          <p:nvPr/>
        </p:nvSpPr>
        <p:spPr>
          <a:xfrm>
            <a:off x="976547" y="7800133"/>
            <a:ext cx="1966452" cy="772519"/>
          </a:xfrm>
          <a:prstGeom prst="rect">
            <a:avLst/>
          </a:prstGeom>
          <a:noFill/>
        </p:spPr>
        <p:txBody>
          <a:bodyPr wrap="square" lIns="91440" tIns="45720" rIns="91440" bIns="45720" anchor="t">
            <a:spAutoFit/>
          </a:bodyPr>
          <a:lstStyle/>
          <a:p>
            <a:pPr indent="-171450" algn="just">
              <a:lnSpc>
                <a:spcPct val="95000"/>
              </a:lnSpc>
              <a:spcBef>
                <a:spcPts val="600"/>
              </a:spcBef>
              <a:buClr>
                <a:srgbClr val="97ADA1"/>
              </a:buClr>
              <a:buFont typeface="Wingdings" panose="05000000000000000000" pitchFamily="2" charset="2"/>
              <a:buChar char="§"/>
              <a:defRPr/>
            </a:pPr>
            <a:r>
              <a:rPr lang="fi-FI" sz="1200" dirty="0">
                <a:latin typeface="Aptos Narrow" panose="020B0004020202020204" pitchFamily="34" charset="0"/>
              </a:rPr>
              <a:t>Construction leadership</a:t>
            </a:r>
          </a:p>
          <a:p>
            <a:pPr indent="-171450" algn="just">
              <a:lnSpc>
                <a:spcPct val="95000"/>
              </a:lnSpc>
              <a:spcBef>
                <a:spcPts val="600"/>
              </a:spcBef>
              <a:buClr>
                <a:srgbClr val="97ADA1"/>
              </a:buClr>
              <a:buFont typeface="Wingdings" panose="05000000000000000000" pitchFamily="2" charset="2"/>
              <a:buChar char="§"/>
              <a:defRPr/>
            </a:pPr>
            <a:r>
              <a:rPr lang="fi-FI" sz="1200" dirty="0">
                <a:latin typeface="Aptos Narrow" panose="020B0004020202020204" pitchFamily="34" charset="0"/>
              </a:rPr>
              <a:t>Concrete research </a:t>
            </a:r>
          </a:p>
          <a:p>
            <a:pPr indent="-171450" algn="just">
              <a:lnSpc>
                <a:spcPct val="95000"/>
              </a:lnSpc>
              <a:spcBef>
                <a:spcPts val="600"/>
              </a:spcBef>
              <a:buClr>
                <a:srgbClr val="97ADA1"/>
              </a:buClr>
              <a:buFont typeface="Wingdings" panose="05000000000000000000" pitchFamily="2" charset="2"/>
              <a:buChar char="§"/>
              <a:defRPr/>
            </a:pPr>
            <a:r>
              <a:rPr lang="fi-FI" sz="1200" dirty="0">
                <a:latin typeface="Aptos Narrow" panose="020B0004020202020204" pitchFamily="34" charset="0"/>
              </a:rPr>
              <a:t>LEAN Management</a:t>
            </a:r>
            <a:endParaRPr lang="en-GB" sz="1200" dirty="0">
              <a:latin typeface="Aptos Narrow" panose="020B0004020202020204" pitchFamily="34" charset="0"/>
            </a:endParaRPr>
          </a:p>
        </p:txBody>
      </p:sp>
      <p:sp>
        <p:nvSpPr>
          <p:cNvPr id="13" name="TextBox 12">
            <a:extLst>
              <a:ext uri="{FF2B5EF4-FFF2-40B4-BE49-F238E27FC236}">
                <a16:creationId xmlns:a16="http://schemas.microsoft.com/office/drawing/2014/main" id="{83ABACD7-95F4-16DE-A0AE-B198B9D57052}"/>
              </a:ext>
            </a:extLst>
          </p:cNvPr>
          <p:cNvSpPr txBox="1"/>
          <p:nvPr/>
        </p:nvSpPr>
        <p:spPr>
          <a:xfrm>
            <a:off x="3174241" y="7800132"/>
            <a:ext cx="2475969" cy="772519"/>
          </a:xfrm>
          <a:prstGeom prst="rect">
            <a:avLst/>
          </a:prstGeom>
          <a:noFill/>
        </p:spPr>
        <p:txBody>
          <a:bodyPr wrap="square" lIns="91440" tIns="45720" rIns="91440" bIns="45720" anchor="t">
            <a:spAutoFit/>
          </a:bodyPr>
          <a:lstStyle>
            <a:defPPr>
              <a:defRPr lang="en-US"/>
            </a:defPPr>
            <a:lvl1pPr indent="-171450" algn="just">
              <a:lnSpc>
                <a:spcPct val="95000"/>
              </a:lnSpc>
              <a:spcBef>
                <a:spcPts val="900"/>
              </a:spcBef>
              <a:buClr>
                <a:srgbClr val="97ADA1"/>
              </a:buClr>
              <a:buFont typeface="Arial" panose="020B0604020202020204" pitchFamily="34" charset="0"/>
              <a:buChar char="•"/>
              <a:defRPr sz="1200">
                <a:latin typeface="Aptos Narrow" panose="020B0004020202020204" pitchFamily="34" charset="0"/>
              </a:defRPr>
            </a:lvl1pPr>
          </a:lstStyle>
          <a:p>
            <a:pPr>
              <a:spcBef>
                <a:spcPts val="600"/>
              </a:spcBef>
              <a:buFont typeface="Wingdings" panose="05000000000000000000" pitchFamily="2" charset="2"/>
              <a:buChar char="§"/>
            </a:pPr>
            <a:r>
              <a:rPr lang="fi-FI" dirty="0"/>
              <a:t>Digital platform design</a:t>
            </a:r>
          </a:p>
          <a:p>
            <a:pPr>
              <a:spcBef>
                <a:spcPts val="600"/>
              </a:spcBef>
              <a:buFont typeface="Wingdings" panose="05000000000000000000" pitchFamily="2" charset="2"/>
              <a:buChar char="§"/>
            </a:pPr>
            <a:r>
              <a:rPr lang="fi-FI" dirty="0"/>
              <a:t>Structured finance</a:t>
            </a:r>
            <a:endParaRPr lang="en-GB" dirty="0"/>
          </a:p>
          <a:p>
            <a:pPr>
              <a:spcBef>
                <a:spcPts val="600"/>
              </a:spcBef>
              <a:buFont typeface="Wingdings" panose="05000000000000000000" pitchFamily="2" charset="2"/>
              <a:buChar char="§"/>
            </a:pPr>
            <a:r>
              <a:rPr lang="fi-FI" dirty="0"/>
              <a:t>Global business management</a:t>
            </a:r>
          </a:p>
        </p:txBody>
      </p:sp>
      <p:pic>
        <p:nvPicPr>
          <p:cNvPr id="19" name="Picture 18">
            <a:extLst>
              <a:ext uri="{FF2B5EF4-FFF2-40B4-BE49-F238E27FC236}">
                <a16:creationId xmlns:a16="http://schemas.microsoft.com/office/drawing/2014/main" id="{D72890BB-EC1B-86BE-C40E-DB0C752EFC8E}"/>
              </a:ext>
            </a:extLst>
          </p:cNvPr>
          <p:cNvPicPr>
            <a:picLocks noChangeAspect="1"/>
          </p:cNvPicPr>
          <p:nvPr/>
        </p:nvPicPr>
        <p:blipFill>
          <a:blip r:embed="rId2"/>
          <a:srcRect l="3304" r="1088"/>
          <a:stretch>
            <a:fillRect/>
          </a:stretch>
        </p:blipFill>
        <p:spPr>
          <a:xfrm>
            <a:off x="2629135" y="3180173"/>
            <a:ext cx="3687884" cy="1891853"/>
          </a:xfrm>
          <a:prstGeom prst="rect">
            <a:avLst/>
          </a:prstGeom>
        </p:spPr>
      </p:pic>
      <p:sp>
        <p:nvSpPr>
          <p:cNvPr id="22" name="TextBox 21">
            <a:extLst>
              <a:ext uri="{FF2B5EF4-FFF2-40B4-BE49-F238E27FC236}">
                <a16:creationId xmlns:a16="http://schemas.microsoft.com/office/drawing/2014/main" id="{794A9752-A95D-1458-2521-69136B43EDF0}"/>
              </a:ext>
            </a:extLst>
          </p:cNvPr>
          <p:cNvSpPr txBox="1"/>
          <p:nvPr/>
        </p:nvSpPr>
        <p:spPr>
          <a:xfrm>
            <a:off x="894734" y="744855"/>
            <a:ext cx="5171769" cy="2171877"/>
          </a:xfrm>
          <a:prstGeom prst="rect">
            <a:avLst/>
          </a:prstGeom>
          <a:noFill/>
        </p:spPr>
        <p:txBody>
          <a:bodyPr wrap="square">
            <a:spAutoFit/>
          </a:bodyPr>
          <a:lstStyle/>
          <a:p>
            <a:pPr algn="just">
              <a:lnSpc>
                <a:spcPct val="107000"/>
              </a:lnSpc>
              <a:spcAft>
                <a:spcPts val="800"/>
              </a:spcAft>
              <a:buNone/>
            </a:pPr>
            <a:r>
              <a:rPr lang="en-GB" sz="1200" kern="0" dirty="0">
                <a:effectLst/>
                <a:latin typeface="Aptos Narrow" panose="020B0004020202020204" pitchFamily="34" charset="0"/>
                <a:ea typeface="Calibri" panose="020F0502020204030204" pitchFamily="34" charset="0"/>
                <a:cs typeface="Tahoma" panose="020B0604030504040204" pitchFamily="34" charset="0"/>
              </a:rPr>
              <a:t>Carbon Free Technologies (or “</a:t>
            </a:r>
            <a:r>
              <a:rPr lang="en-GB" sz="1200" b="1" kern="0" dirty="0">
                <a:effectLst/>
                <a:latin typeface="Aptos Narrow" panose="020B0004020202020204" pitchFamily="34" charset="0"/>
                <a:ea typeface="Calibri" panose="020F0502020204030204" pitchFamily="34" charset="0"/>
                <a:cs typeface="Tahoma" panose="020B0604030504040204" pitchFamily="34" charset="0"/>
              </a:rPr>
              <a:t>CFT</a:t>
            </a:r>
            <a:r>
              <a:rPr lang="en-GB" sz="1200" kern="0" dirty="0">
                <a:effectLst/>
                <a:latin typeface="Aptos Narrow" panose="020B0004020202020204" pitchFamily="34" charset="0"/>
                <a:ea typeface="Calibri" panose="020F0502020204030204" pitchFamily="34" charset="0"/>
                <a:cs typeface="Tahoma" panose="020B0604030504040204" pitchFamily="34" charset="0"/>
              </a:rPr>
              <a:t>)</a:t>
            </a:r>
            <a:r>
              <a:rPr lang="en-GB" sz="1200" b="1" kern="0" dirty="0">
                <a:effectLst/>
                <a:latin typeface="Aptos Narrow" panose="020B0004020202020204" pitchFamily="34" charset="0"/>
                <a:ea typeface="Calibri" panose="020F0502020204030204" pitchFamily="34" charset="0"/>
                <a:cs typeface="Tahoma" panose="020B0604030504040204" pitchFamily="34" charset="0"/>
              </a:rPr>
              <a:t> </a:t>
            </a:r>
            <a:r>
              <a:rPr lang="en-GB" sz="1200" kern="0" dirty="0">
                <a:effectLst/>
                <a:latin typeface="Aptos Narrow" panose="020B0004020202020204" pitchFamily="34" charset="0"/>
                <a:ea typeface="Calibri" panose="020F0502020204030204" pitchFamily="34" charset="0"/>
                <a:cs typeface="Tahoma" panose="020B0604030504040204" pitchFamily="34" charset="0"/>
              </a:rPr>
              <a:t>has developed patented solutions for creating recycled carbon neutral concrete utilising recycled construction demolition concrete waste mixed with fully bio-based application dependent additives</a:t>
            </a:r>
            <a:r>
              <a:rPr lang="en-GB" sz="1200" kern="0" dirty="0">
                <a:latin typeface="Aptos Narrow" panose="020B0004020202020204" pitchFamily="34" charset="0"/>
                <a:ea typeface="Calibri" panose="020F0502020204030204" pitchFamily="34" charset="0"/>
                <a:cs typeface="Tahoma" panose="020B0604030504040204" pitchFamily="34" charset="0"/>
              </a:rPr>
              <a:t> (“</a:t>
            </a:r>
            <a:r>
              <a:rPr lang="en-GB" sz="1200" b="1" kern="0" dirty="0">
                <a:latin typeface="Aptos Narrow" panose="020B0004020202020204" pitchFamily="34" charset="0"/>
                <a:ea typeface="Calibri" panose="020F0502020204030204" pitchFamily="34" charset="0"/>
                <a:cs typeface="Tahoma" panose="020B0604030504040204" pitchFamily="34" charset="0"/>
              </a:rPr>
              <a:t>RCA</a:t>
            </a:r>
            <a:r>
              <a:rPr lang="en-GB" sz="1200" kern="0" dirty="0">
                <a:latin typeface="Aptos Narrow" panose="020B0004020202020204" pitchFamily="34" charset="0"/>
                <a:ea typeface="Calibri" panose="020F0502020204030204" pitchFamily="34" charset="0"/>
                <a:cs typeface="Tahoma" panose="020B0604030504040204" pitchFamily="34" charset="0"/>
              </a:rPr>
              <a:t>”). </a:t>
            </a:r>
            <a:r>
              <a:rPr lang="en-GB" sz="1200" kern="0" dirty="0">
                <a:effectLst/>
                <a:latin typeface="Aptos Narrow" panose="020B0004020202020204" pitchFamily="34" charset="0"/>
                <a:ea typeface="Calibri" panose="020F0502020204030204" pitchFamily="34" charset="0"/>
                <a:cs typeface="Tahoma" panose="020B0604030504040204" pitchFamily="34" charset="0"/>
              </a:rPr>
              <a:t>This solution is based on over 10 years of research and cooperation with universities, research institutes and other constituents. Producing the recycled concrete can be done </a:t>
            </a:r>
            <a:r>
              <a:rPr lang="fi-FI" sz="1200" dirty="0">
                <a:ea typeface="Roboto Lt" pitchFamily="2" charset="0"/>
              </a:rPr>
              <a:t>both in concrete facilities and on-site. </a:t>
            </a:r>
            <a:endParaRPr lang="en-GB" sz="1200" kern="0" dirty="0">
              <a:effectLst/>
              <a:latin typeface="Aptos Narrow" panose="020B0004020202020204" pitchFamily="34" charset="0"/>
              <a:ea typeface="Calibri" panose="020F0502020204030204" pitchFamily="34" charset="0"/>
              <a:cs typeface="Tahoma" panose="020B0604030504040204" pitchFamily="34" charset="0"/>
            </a:endParaRPr>
          </a:p>
          <a:p>
            <a:pPr algn="just">
              <a:lnSpc>
                <a:spcPct val="107000"/>
              </a:lnSpc>
              <a:spcAft>
                <a:spcPts val="800"/>
              </a:spcAft>
              <a:buNone/>
            </a:pPr>
            <a:endParaRPr lang="en-GB" sz="1200" kern="0" dirty="0">
              <a:latin typeface="Aptos Narrow" panose="020B0004020202020204" pitchFamily="34" charset="0"/>
              <a:ea typeface="Calibri" panose="020F0502020204030204" pitchFamily="34" charset="0"/>
              <a:cs typeface="Tahoma" panose="020B0604030504040204" pitchFamily="34" charset="0"/>
            </a:endParaRPr>
          </a:p>
          <a:p>
            <a:pPr algn="just">
              <a:lnSpc>
                <a:spcPct val="107000"/>
              </a:lnSpc>
              <a:spcAft>
                <a:spcPts val="800"/>
              </a:spcAft>
              <a:buNone/>
            </a:pPr>
            <a:endParaRPr lang="en-GB" sz="1200" kern="0" dirty="0">
              <a:effectLst/>
              <a:latin typeface="Aptos Narrow" panose="020B0004020202020204" pitchFamily="34" charset="0"/>
              <a:ea typeface="Calibri" panose="020F0502020204030204" pitchFamily="34" charset="0"/>
              <a:cs typeface="Tahoma" panose="020B0604030504040204" pitchFamily="34" charset="0"/>
            </a:endParaRPr>
          </a:p>
          <a:p>
            <a:pPr algn="just">
              <a:lnSpc>
                <a:spcPct val="107000"/>
              </a:lnSpc>
              <a:spcAft>
                <a:spcPts val="800"/>
              </a:spcAft>
              <a:buNone/>
            </a:pPr>
            <a:endParaRPr lang="en-GB" sz="1200" kern="0" dirty="0">
              <a:effectLst/>
              <a:latin typeface="Aptos Narrow" panose="020B0004020202020204" pitchFamily="34" charset="0"/>
              <a:ea typeface="Calibri" panose="020F0502020204030204" pitchFamily="34" charset="0"/>
              <a:cs typeface="Tahoma" panose="020B0604030504040204" pitchFamily="34" charset="0"/>
            </a:endParaRPr>
          </a:p>
        </p:txBody>
      </p:sp>
      <p:sp>
        <p:nvSpPr>
          <p:cNvPr id="23" name="TextBox 22">
            <a:extLst>
              <a:ext uri="{FF2B5EF4-FFF2-40B4-BE49-F238E27FC236}">
                <a16:creationId xmlns:a16="http://schemas.microsoft.com/office/drawing/2014/main" id="{D4D70EE6-1381-295F-A87D-0EF6AA683155}"/>
              </a:ext>
            </a:extLst>
          </p:cNvPr>
          <p:cNvSpPr txBox="1"/>
          <p:nvPr/>
        </p:nvSpPr>
        <p:spPr>
          <a:xfrm>
            <a:off x="894734" y="1954223"/>
            <a:ext cx="5171769" cy="1073627"/>
          </a:xfrm>
          <a:prstGeom prst="rect">
            <a:avLst/>
          </a:prstGeom>
          <a:noFill/>
        </p:spPr>
        <p:txBody>
          <a:bodyPr wrap="square">
            <a:spAutoFit/>
          </a:bodyPr>
          <a:lstStyle/>
          <a:p>
            <a:pPr algn="just">
              <a:lnSpc>
                <a:spcPct val="107000"/>
              </a:lnSpc>
              <a:spcAft>
                <a:spcPts val="800"/>
              </a:spcAft>
            </a:pPr>
            <a:r>
              <a:rPr lang="en-US" sz="1200" kern="0" dirty="0">
                <a:effectLst/>
                <a:latin typeface="Aptos Narrow" panose="020B0004020202020204" pitchFamily="34" charset="0"/>
                <a:ea typeface="Calibri" panose="020F0502020204030204" pitchFamily="34" charset="0"/>
                <a:cs typeface="Tahoma" panose="020B0604030504040204" pitchFamily="34" charset="0"/>
              </a:rPr>
              <a:t>CFT combines its innovations with its AI driven digital platform that allows </a:t>
            </a:r>
            <a:r>
              <a:rPr lang="en-US" sz="1200" kern="0" dirty="0">
                <a:latin typeface="Aptos Narrow" panose="020B0004020202020204" pitchFamily="34" charset="0"/>
                <a:ea typeface="Calibri" panose="020F0502020204030204" pitchFamily="34" charset="0"/>
                <a:cs typeface="Tahoma" panose="020B0604030504040204" pitchFamily="34" charset="0"/>
              </a:rPr>
              <a:t>us to manage the entire </a:t>
            </a:r>
            <a:r>
              <a:rPr lang="en-US" sz="1200" kern="0" dirty="0">
                <a:effectLst/>
                <a:latin typeface="Aptos Narrow" panose="020B0004020202020204" pitchFamily="34" charset="0"/>
                <a:ea typeface="Calibri" panose="020F0502020204030204" pitchFamily="34" charset="0"/>
                <a:cs typeface="Tahoma" panose="020B0604030504040204" pitchFamily="34" charset="0"/>
              </a:rPr>
              <a:t>RCA value chain – all based on on-boarding of customer </a:t>
            </a:r>
            <a:r>
              <a:rPr lang="en-US" sz="1200" kern="0" dirty="0">
                <a:latin typeface="Aptos Narrow" panose="020B0004020202020204" pitchFamily="34" charset="0"/>
                <a:ea typeface="Calibri" panose="020F0502020204030204" pitchFamily="34" charset="0"/>
                <a:cs typeface="Tahoma" panose="020B0604030504040204" pitchFamily="34" charset="0"/>
              </a:rPr>
              <a:t>requirements and matching that with applicable RCA, as well as creates a marketplace for service providers in the value chain to become a part of the solution – all from one integrated ecosystem, one single dashboard.</a:t>
            </a:r>
          </a:p>
        </p:txBody>
      </p:sp>
      <p:sp>
        <p:nvSpPr>
          <p:cNvPr id="24" name="TextBox 23">
            <a:extLst>
              <a:ext uri="{FF2B5EF4-FFF2-40B4-BE49-F238E27FC236}">
                <a16:creationId xmlns:a16="http://schemas.microsoft.com/office/drawing/2014/main" id="{9F6E5ACF-5F8E-9E7D-C423-2FDB26117485}"/>
              </a:ext>
            </a:extLst>
          </p:cNvPr>
          <p:cNvSpPr txBox="1"/>
          <p:nvPr/>
        </p:nvSpPr>
        <p:spPr>
          <a:xfrm>
            <a:off x="709684" y="5915642"/>
            <a:ext cx="5171769" cy="1884490"/>
          </a:xfrm>
          <a:prstGeom prst="rect">
            <a:avLst/>
          </a:prstGeom>
          <a:noFill/>
        </p:spPr>
        <p:txBody>
          <a:bodyPr wrap="square">
            <a:spAutoFit/>
          </a:bodyPr>
          <a:lstStyle/>
          <a:p>
            <a:pPr algn="just">
              <a:lnSpc>
                <a:spcPct val="107000"/>
              </a:lnSpc>
              <a:spcBef>
                <a:spcPts val="900"/>
              </a:spcBef>
              <a:spcAft>
                <a:spcPts val="800"/>
              </a:spcAft>
              <a:buClr>
                <a:srgbClr val="97ADA1"/>
              </a:buClr>
              <a:defRPr/>
            </a:pPr>
            <a:r>
              <a:rPr lang="fi-FI" sz="1200" kern="0" dirty="0">
                <a:latin typeface="Aptos Narrow" panose="020B0004020202020204" pitchFamily="34" charset="0"/>
                <a:ea typeface="Calibri" panose="020F0502020204030204" pitchFamily="34" charset="0"/>
                <a:cs typeface="Tahoma" panose="020B0604030504040204" pitchFamily="34" charset="0"/>
              </a:rPr>
              <a:t>CFT innovations combined with an AI driven digital platform provide a fully scalable holistics approach to sustainable concrete production instead of trying to solve only one challenge in the value chain. In today’s environment providing such holistic circular economy solutions is the only option to solve the various financial and environmental challenges of producing concrete. </a:t>
            </a:r>
          </a:p>
          <a:p>
            <a:pPr algn="just">
              <a:lnSpc>
                <a:spcPct val="107000"/>
              </a:lnSpc>
              <a:spcBef>
                <a:spcPts val="600"/>
              </a:spcBef>
              <a:spcAft>
                <a:spcPts val="600"/>
              </a:spcAft>
              <a:buClr>
                <a:srgbClr val="97ADA1"/>
              </a:buClr>
              <a:defRPr/>
            </a:pPr>
            <a:r>
              <a:rPr lang="fi-FI" sz="1200" kern="0" dirty="0">
                <a:latin typeface="Aptos Narrow" panose="020B0004020202020204" pitchFamily="34" charset="0"/>
                <a:ea typeface="Calibri" panose="020F0502020204030204" pitchFamily="34" charset="0"/>
                <a:cs typeface="Tahoma" panose="020B0604030504040204" pitchFamily="34" charset="0"/>
              </a:rPr>
              <a:t>CFT was established by a team of sustainable business professionals with versatile backgrounds – from construction operations and other fields of business with unparallelled expertise. </a:t>
            </a:r>
          </a:p>
        </p:txBody>
      </p:sp>
      <p:sp>
        <p:nvSpPr>
          <p:cNvPr id="25" name="Google Shape;657;p40">
            <a:extLst>
              <a:ext uri="{FF2B5EF4-FFF2-40B4-BE49-F238E27FC236}">
                <a16:creationId xmlns:a16="http://schemas.microsoft.com/office/drawing/2014/main" id="{10075615-8871-DDB3-8C3E-502336F97CC1}"/>
              </a:ext>
            </a:extLst>
          </p:cNvPr>
          <p:cNvSpPr txBox="1"/>
          <p:nvPr/>
        </p:nvSpPr>
        <p:spPr>
          <a:xfrm>
            <a:off x="894734" y="3067144"/>
            <a:ext cx="1734400" cy="877163"/>
          </a:xfrm>
          <a:prstGeom prst="rect">
            <a:avLst/>
          </a:prstGeom>
          <a:noFill/>
        </p:spPr>
        <p:txBody>
          <a:bodyPr wrap="square">
            <a:spAutoFit/>
          </a:bodyPr>
          <a:lstStyle>
            <a:defPPr>
              <a:defRPr lang="en-US"/>
            </a:defPPr>
            <a:lvl1pPr marL="271463" indent="-271463">
              <a:spcBef>
                <a:spcPts val="1200"/>
              </a:spcBef>
              <a:buClr>
                <a:schemeClr val="accent5">
                  <a:lumMod val="75000"/>
                </a:schemeClr>
              </a:buClr>
              <a:buFont typeface="Wingdings 2" panose="05020102010507070707" pitchFamily="18" charset="2"/>
              <a:buChar char="¡"/>
              <a:defRPr sz="1250">
                <a:ea typeface="Roboto" panose="02000000000000000000" pitchFamily="2" charset="0"/>
                <a:cs typeface="Roboto" panose="02000000000000000000" pitchFamily="2" charset="0"/>
              </a:defRPr>
            </a:lvl1pPr>
          </a:lstStyle>
          <a:p>
            <a:pPr>
              <a:buClr>
                <a:srgbClr val="31691D"/>
              </a:buClr>
            </a:pPr>
            <a:r>
              <a:rPr lang="en-GB" sz="1200" b="1" noProof="0" dirty="0">
                <a:solidFill>
                  <a:srgbClr val="31691D"/>
                </a:solidFill>
                <a:latin typeface="Aptos Narrow" panose="020B0004020202020204" pitchFamily="34" charset="0"/>
                <a:sym typeface="Roboto"/>
              </a:rPr>
              <a:t>Innovations</a:t>
            </a:r>
            <a:r>
              <a:rPr lang="en-GB" sz="1200" noProof="0" dirty="0">
                <a:solidFill>
                  <a:srgbClr val="31691D"/>
                </a:solidFill>
                <a:latin typeface="Aptos Narrow" panose="020B0004020202020204" pitchFamily="34" charset="0"/>
                <a:sym typeface="Roboto"/>
              </a:rPr>
              <a:t>:</a:t>
            </a:r>
            <a:r>
              <a:rPr lang="en-GB" sz="1200" noProof="0" dirty="0">
                <a:latin typeface="Aptos Narrow" panose="020B0004020202020204" pitchFamily="34" charset="0"/>
                <a:sym typeface="Roboto"/>
              </a:rPr>
              <a:t> More than 10 years of R&amp;D</a:t>
            </a:r>
          </a:p>
          <a:p>
            <a:pPr>
              <a:spcBef>
                <a:spcPts val="1800"/>
              </a:spcBef>
            </a:pPr>
            <a:endParaRPr lang="en-GB" sz="1200" dirty="0">
              <a:latin typeface="Aptos Narrow" panose="020B0004020202020204" pitchFamily="34" charset="0"/>
              <a:sym typeface="Roboto"/>
            </a:endParaRPr>
          </a:p>
        </p:txBody>
      </p:sp>
      <p:sp>
        <p:nvSpPr>
          <p:cNvPr id="26" name="Google Shape;657;p40">
            <a:extLst>
              <a:ext uri="{FF2B5EF4-FFF2-40B4-BE49-F238E27FC236}">
                <a16:creationId xmlns:a16="http://schemas.microsoft.com/office/drawing/2014/main" id="{A9136189-43EE-3755-2E2C-90D309A94C70}"/>
              </a:ext>
            </a:extLst>
          </p:cNvPr>
          <p:cNvSpPr txBox="1"/>
          <p:nvPr/>
        </p:nvSpPr>
        <p:spPr>
          <a:xfrm>
            <a:off x="894733" y="3466244"/>
            <a:ext cx="2163099" cy="461665"/>
          </a:xfrm>
          <a:prstGeom prst="rect">
            <a:avLst/>
          </a:prstGeom>
          <a:noFill/>
        </p:spPr>
        <p:txBody>
          <a:bodyPr wrap="square">
            <a:spAutoFit/>
          </a:bodyPr>
          <a:lstStyle>
            <a:defPPr>
              <a:defRPr lang="en-US"/>
            </a:defPPr>
            <a:lvl1pPr marL="271463" indent="-271463">
              <a:spcBef>
                <a:spcPts val="1200"/>
              </a:spcBef>
              <a:buClr>
                <a:schemeClr val="accent5">
                  <a:lumMod val="75000"/>
                </a:schemeClr>
              </a:buClr>
              <a:buFont typeface="Wingdings 2" panose="05020102010507070707" pitchFamily="18" charset="2"/>
              <a:buChar char="¡"/>
              <a:defRPr sz="1250">
                <a:ea typeface="Roboto" panose="02000000000000000000" pitchFamily="2" charset="0"/>
                <a:cs typeface="Roboto" panose="02000000000000000000" pitchFamily="2" charset="0"/>
              </a:defRPr>
            </a:lvl1pPr>
          </a:lstStyle>
          <a:p>
            <a:pPr>
              <a:buClr>
                <a:srgbClr val="31691D"/>
              </a:buClr>
            </a:pPr>
            <a:r>
              <a:rPr lang="en-GB" sz="1200" b="1" dirty="0">
                <a:solidFill>
                  <a:srgbClr val="31691D"/>
                </a:solidFill>
                <a:latin typeface="Aptos Narrow" panose="020B0004020202020204" pitchFamily="34" charset="0"/>
                <a:sym typeface="Roboto"/>
              </a:rPr>
              <a:t>Solution</a:t>
            </a:r>
            <a:r>
              <a:rPr lang="en-GB" sz="1200" dirty="0">
                <a:solidFill>
                  <a:srgbClr val="31691D"/>
                </a:solidFill>
                <a:latin typeface="Aptos Narrow" panose="020B0004020202020204" pitchFamily="34" charset="0"/>
                <a:sym typeface="Roboto"/>
              </a:rPr>
              <a:t>:</a:t>
            </a:r>
            <a:r>
              <a:rPr lang="en-GB" sz="1200" dirty="0">
                <a:latin typeface="Aptos Narrow" panose="020B0004020202020204" pitchFamily="34" charset="0"/>
                <a:sym typeface="Roboto"/>
              </a:rPr>
              <a:t> Replace aggregates with RCA</a:t>
            </a:r>
            <a:endParaRPr lang="en-GB" sz="1200" noProof="0" dirty="0">
              <a:latin typeface="Aptos Narrow" panose="020B0004020202020204" pitchFamily="34" charset="0"/>
              <a:sym typeface="Roboto"/>
            </a:endParaRPr>
          </a:p>
        </p:txBody>
      </p:sp>
      <p:sp>
        <p:nvSpPr>
          <p:cNvPr id="27" name="Google Shape;657;p40">
            <a:extLst>
              <a:ext uri="{FF2B5EF4-FFF2-40B4-BE49-F238E27FC236}">
                <a16:creationId xmlns:a16="http://schemas.microsoft.com/office/drawing/2014/main" id="{85951620-6C86-9E39-2FDE-7166B2A31286}"/>
              </a:ext>
            </a:extLst>
          </p:cNvPr>
          <p:cNvSpPr txBox="1"/>
          <p:nvPr/>
        </p:nvSpPr>
        <p:spPr>
          <a:xfrm>
            <a:off x="1160928" y="3830438"/>
            <a:ext cx="2163099" cy="646331"/>
          </a:xfrm>
          <a:prstGeom prst="rect">
            <a:avLst/>
          </a:prstGeom>
          <a:noFill/>
        </p:spPr>
        <p:txBody>
          <a:bodyPr wrap="square">
            <a:spAutoFit/>
          </a:bodyPr>
          <a:lstStyle>
            <a:defPPr>
              <a:defRPr lang="en-US"/>
            </a:defPPr>
            <a:lvl1pPr marL="271463" indent="-271463">
              <a:spcBef>
                <a:spcPts val="1200"/>
              </a:spcBef>
              <a:buClr>
                <a:schemeClr val="accent5">
                  <a:lumMod val="75000"/>
                </a:schemeClr>
              </a:buClr>
              <a:buFont typeface="Wingdings 2" panose="05020102010507070707" pitchFamily="18" charset="2"/>
              <a:buChar char="¡"/>
              <a:defRPr sz="1250">
                <a:ea typeface="Roboto" panose="02000000000000000000" pitchFamily="2" charset="0"/>
                <a:cs typeface="Roboto" panose="02000000000000000000" pitchFamily="2" charset="0"/>
              </a:defRPr>
            </a:lvl1pPr>
          </a:lstStyle>
          <a:p>
            <a:pPr marL="0" indent="0">
              <a:buNone/>
            </a:pPr>
            <a:r>
              <a:rPr lang="en-GB" sz="1200" dirty="0">
                <a:latin typeface="Aptos Narrow" panose="020B0004020202020204" pitchFamily="34" charset="0"/>
                <a:sym typeface="Roboto"/>
              </a:rPr>
              <a:t>combined with application-based additives and controlled value chain</a:t>
            </a:r>
          </a:p>
        </p:txBody>
      </p:sp>
      <p:sp>
        <p:nvSpPr>
          <p:cNvPr id="28" name="Google Shape;657;p40">
            <a:extLst>
              <a:ext uri="{FF2B5EF4-FFF2-40B4-BE49-F238E27FC236}">
                <a16:creationId xmlns:a16="http://schemas.microsoft.com/office/drawing/2014/main" id="{0EB7974D-8FA8-11C5-083A-0D7B7D66D5F9}"/>
              </a:ext>
            </a:extLst>
          </p:cNvPr>
          <p:cNvSpPr txBox="1"/>
          <p:nvPr/>
        </p:nvSpPr>
        <p:spPr>
          <a:xfrm>
            <a:off x="896440" y="4430286"/>
            <a:ext cx="2808928" cy="646331"/>
          </a:xfrm>
          <a:prstGeom prst="rect">
            <a:avLst/>
          </a:prstGeom>
          <a:noFill/>
        </p:spPr>
        <p:txBody>
          <a:bodyPr wrap="square">
            <a:spAutoFit/>
          </a:bodyPr>
          <a:lstStyle>
            <a:defPPr>
              <a:defRPr lang="en-US"/>
            </a:defPPr>
            <a:lvl1pPr marL="271463" indent="-271463">
              <a:spcBef>
                <a:spcPts val="1200"/>
              </a:spcBef>
              <a:buClr>
                <a:schemeClr val="accent5">
                  <a:lumMod val="75000"/>
                </a:schemeClr>
              </a:buClr>
              <a:buFont typeface="Wingdings 2" panose="05020102010507070707" pitchFamily="18" charset="2"/>
              <a:buChar char="¡"/>
              <a:defRPr sz="1250">
                <a:ea typeface="Roboto" panose="02000000000000000000" pitchFamily="2" charset="0"/>
                <a:cs typeface="Roboto" panose="02000000000000000000" pitchFamily="2" charset="0"/>
              </a:defRPr>
            </a:lvl1pPr>
          </a:lstStyle>
          <a:p>
            <a:pPr>
              <a:buClr>
                <a:srgbClr val="31691D"/>
              </a:buClr>
            </a:pPr>
            <a:r>
              <a:rPr lang="en-GB" sz="1200" b="1" dirty="0">
                <a:solidFill>
                  <a:srgbClr val="31691D"/>
                </a:solidFill>
                <a:latin typeface="Aptos Narrow" panose="020B0004020202020204" pitchFamily="34" charset="0"/>
                <a:sym typeface="Roboto"/>
              </a:rPr>
              <a:t>Impact</a:t>
            </a:r>
            <a:r>
              <a:rPr lang="en-GB" sz="1200" dirty="0">
                <a:solidFill>
                  <a:srgbClr val="31691D"/>
                </a:solidFill>
                <a:latin typeface="Aptos Narrow" panose="020B0004020202020204" pitchFamily="34" charset="0"/>
                <a:sym typeface="Roboto"/>
              </a:rPr>
              <a:t>:</a:t>
            </a:r>
            <a:r>
              <a:rPr lang="en-GB" sz="1200" dirty="0">
                <a:latin typeface="Aptos Narrow" panose="020B0004020202020204" pitchFamily="34" charset="0"/>
                <a:sym typeface="Roboto"/>
              </a:rPr>
              <a:t> Substantial reduction of waste, CO</a:t>
            </a:r>
            <a:r>
              <a:rPr lang="en-GB" sz="1200" baseline="-25000" dirty="0">
                <a:latin typeface="Aptos Narrow" panose="020B0004020202020204" pitchFamily="34" charset="0"/>
                <a:sym typeface="Roboto"/>
              </a:rPr>
              <a:t>2</a:t>
            </a:r>
            <a:r>
              <a:rPr lang="en-GB" sz="1200" dirty="0">
                <a:latin typeface="Aptos Narrow" panose="020B0004020202020204" pitchFamily="34" charset="0"/>
                <a:sym typeface="Roboto"/>
              </a:rPr>
              <a:t> and materially stronger concrete – significantly cheaper</a:t>
            </a:r>
          </a:p>
        </p:txBody>
      </p:sp>
      <p:sp>
        <p:nvSpPr>
          <p:cNvPr id="29" name="Google Shape;657;p40">
            <a:extLst>
              <a:ext uri="{FF2B5EF4-FFF2-40B4-BE49-F238E27FC236}">
                <a16:creationId xmlns:a16="http://schemas.microsoft.com/office/drawing/2014/main" id="{609EEF41-8CB9-E521-CEDB-1EEEFD1F49E0}"/>
              </a:ext>
            </a:extLst>
          </p:cNvPr>
          <p:cNvSpPr txBox="1"/>
          <p:nvPr/>
        </p:nvSpPr>
        <p:spPr>
          <a:xfrm>
            <a:off x="896439" y="5020479"/>
            <a:ext cx="5170063" cy="723275"/>
          </a:xfrm>
          <a:prstGeom prst="rect">
            <a:avLst/>
          </a:prstGeom>
          <a:noFill/>
        </p:spPr>
        <p:txBody>
          <a:bodyPr wrap="square">
            <a:spAutoFit/>
          </a:bodyPr>
          <a:lstStyle>
            <a:defPPr>
              <a:defRPr lang="en-US"/>
            </a:defPPr>
            <a:lvl1pPr marL="271463" indent="-271463">
              <a:spcBef>
                <a:spcPts val="1200"/>
              </a:spcBef>
              <a:buClr>
                <a:schemeClr val="accent5">
                  <a:lumMod val="75000"/>
                </a:schemeClr>
              </a:buClr>
              <a:buFont typeface="Wingdings 2" panose="05020102010507070707" pitchFamily="18" charset="2"/>
              <a:buChar char="¡"/>
              <a:defRPr sz="1250">
                <a:ea typeface="Roboto" panose="02000000000000000000" pitchFamily="2" charset="0"/>
                <a:cs typeface="Roboto" panose="02000000000000000000" pitchFamily="2" charset="0"/>
              </a:defRPr>
            </a:lvl1pPr>
          </a:lstStyle>
          <a:p>
            <a:pPr>
              <a:buClr>
                <a:srgbClr val="31691D"/>
              </a:buClr>
            </a:pPr>
            <a:r>
              <a:rPr lang="en-GB" sz="1200" b="1" dirty="0">
                <a:solidFill>
                  <a:srgbClr val="31691D"/>
                </a:solidFill>
                <a:latin typeface="Aptos Narrow" panose="020B0004020202020204" pitchFamily="34" charset="0"/>
                <a:sym typeface="Roboto"/>
              </a:rPr>
              <a:t>Global</a:t>
            </a:r>
            <a:r>
              <a:rPr lang="en-GB" sz="1200" dirty="0">
                <a:solidFill>
                  <a:srgbClr val="31691D"/>
                </a:solidFill>
                <a:latin typeface="Aptos Narrow" panose="020B0004020202020204" pitchFamily="34" charset="0"/>
                <a:sym typeface="Roboto"/>
              </a:rPr>
              <a:t>:</a:t>
            </a:r>
            <a:r>
              <a:rPr lang="en-GB" sz="1200" dirty="0">
                <a:solidFill>
                  <a:schemeClr val="accent5">
                    <a:lumMod val="75000"/>
                  </a:schemeClr>
                </a:solidFill>
                <a:latin typeface="Aptos Narrow" panose="020B0004020202020204" pitchFamily="34" charset="0"/>
                <a:sym typeface="Roboto"/>
              </a:rPr>
              <a:t> </a:t>
            </a:r>
            <a:r>
              <a:rPr lang="en-GB" sz="1200" dirty="0">
                <a:latin typeface="Aptos Narrow" panose="020B0004020202020204" pitchFamily="34" charset="0"/>
                <a:sym typeface="Roboto"/>
              </a:rPr>
              <a:t>Fully modular and scalable with planned projects and pilots in several countries globally</a:t>
            </a:r>
          </a:p>
          <a:p>
            <a:pPr>
              <a:spcBef>
                <a:spcPts val="600"/>
              </a:spcBef>
              <a:buClr>
                <a:srgbClr val="31691D"/>
              </a:buClr>
            </a:pPr>
            <a:r>
              <a:rPr lang="en-GB" sz="1200" b="1" dirty="0">
                <a:solidFill>
                  <a:srgbClr val="31691D"/>
                </a:solidFill>
                <a:latin typeface="Aptos Narrow" panose="020B0004020202020204" pitchFamily="34" charset="0"/>
                <a:sym typeface="Roboto"/>
              </a:rPr>
              <a:t>Practical</a:t>
            </a:r>
            <a:r>
              <a:rPr lang="en-GB" sz="1200" dirty="0">
                <a:solidFill>
                  <a:srgbClr val="31691D"/>
                </a:solidFill>
                <a:latin typeface="Aptos Narrow" panose="020B0004020202020204" pitchFamily="34" charset="0"/>
                <a:sym typeface="Roboto"/>
              </a:rPr>
              <a:t>:</a:t>
            </a:r>
            <a:r>
              <a:rPr lang="en-GB" sz="1200" dirty="0">
                <a:solidFill>
                  <a:schemeClr val="accent5">
                    <a:lumMod val="75000"/>
                  </a:schemeClr>
                </a:solidFill>
                <a:latin typeface="Aptos Narrow" panose="020B0004020202020204" pitchFamily="34" charset="0"/>
                <a:sym typeface="Roboto"/>
              </a:rPr>
              <a:t> </a:t>
            </a:r>
            <a:r>
              <a:rPr lang="en-GB" sz="1200" dirty="0">
                <a:latin typeface="Aptos Narrow" panose="020B0004020202020204" pitchFamily="34" charset="0"/>
                <a:sym typeface="Roboto"/>
              </a:rPr>
              <a:t>Compatible with existing equipment – no new capex required </a:t>
            </a:r>
          </a:p>
        </p:txBody>
      </p:sp>
    </p:spTree>
    <p:extLst>
      <p:ext uri="{BB962C8B-B14F-4D97-AF65-F5344CB8AC3E}">
        <p14:creationId xmlns:p14="http://schemas.microsoft.com/office/powerpoint/2010/main" val="982064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1;p29">
            <a:extLst>
              <a:ext uri="{FF2B5EF4-FFF2-40B4-BE49-F238E27FC236}">
                <a16:creationId xmlns:a16="http://schemas.microsoft.com/office/drawing/2014/main" id="{97101575-D08F-29AE-A43A-E9CF950F82CB}"/>
              </a:ext>
            </a:extLst>
          </p:cNvPr>
          <p:cNvSpPr/>
          <p:nvPr/>
        </p:nvSpPr>
        <p:spPr>
          <a:xfrm>
            <a:off x="2001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About us</a:t>
            </a:r>
            <a:endParaRPr sz="1200" dirty="0">
              <a:solidFill>
                <a:schemeClr val="bg1"/>
              </a:solidFill>
            </a:endParaRPr>
          </a:p>
        </p:txBody>
      </p:sp>
      <p:sp>
        <p:nvSpPr>
          <p:cNvPr id="5" name="Google Shape;531;p29">
            <a:extLst>
              <a:ext uri="{FF2B5EF4-FFF2-40B4-BE49-F238E27FC236}">
                <a16:creationId xmlns:a16="http://schemas.microsoft.com/office/drawing/2014/main" id="{D0E85DE5-AFA8-FAA4-0F5B-41A6338FF382}"/>
              </a:ext>
            </a:extLst>
          </p:cNvPr>
          <p:cNvSpPr/>
          <p:nvPr/>
        </p:nvSpPr>
        <p:spPr>
          <a:xfrm>
            <a:off x="1368568" y="142710"/>
            <a:ext cx="1019032" cy="377990"/>
          </a:xfrm>
          <a:prstGeom prst="roundRect">
            <a:avLst>
              <a:gd name="adj" fmla="val 16667"/>
            </a:avLst>
          </a:prstGeom>
          <a:solidFill>
            <a:schemeClr val="accent6">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Market demand</a:t>
            </a:r>
            <a:endParaRPr sz="1200" dirty="0">
              <a:solidFill>
                <a:schemeClr val="bg1"/>
              </a:solidFill>
            </a:endParaRPr>
          </a:p>
        </p:txBody>
      </p:sp>
      <p:sp>
        <p:nvSpPr>
          <p:cNvPr id="6" name="Google Shape;531;p29">
            <a:extLst>
              <a:ext uri="{FF2B5EF4-FFF2-40B4-BE49-F238E27FC236}">
                <a16:creationId xmlns:a16="http://schemas.microsoft.com/office/drawing/2014/main" id="{82301BE8-25E7-8C7A-02D4-345D276AA277}"/>
              </a:ext>
            </a:extLst>
          </p:cNvPr>
          <p:cNvSpPr/>
          <p:nvPr/>
        </p:nvSpPr>
        <p:spPr>
          <a:xfrm>
            <a:off x="25369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Solution </a:t>
            </a:r>
            <a:br>
              <a:rPr lang="fi-FI" sz="1200" dirty="0">
                <a:solidFill>
                  <a:schemeClr val="bg1"/>
                </a:solidFill>
              </a:rPr>
            </a:br>
            <a:r>
              <a:rPr lang="fi-FI" sz="1200" dirty="0">
                <a:solidFill>
                  <a:schemeClr val="bg1"/>
                </a:solidFill>
              </a:rPr>
              <a:t>&amp; impact</a:t>
            </a:r>
            <a:endParaRPr sz="1200" dirty="0">
              <a:solidFill>
                <a:schemeClr val="bg1"/>
              </a:solidFill>
            </a:endParaRPr>
          </a:p>
        </p:txBody>
      </p:sp>
      <p:sp>
        <p:nvSpPr>
          <p:cNvPr id="7" name="Google Shape;531;p29">
            <a:extLst>
              <a:ext uri="{FF2B5EF4-FFF2-40B4-BE49-F238E27FC236}">
                <a16:creationId xmlns:a16="http://schemas.microsoft.com/office/drawing/2014/main" id="{EB0984E1-8DA9-4D40-185C-DE819C7014BC}"/>
              </a:ext>
            </a:extLst>
          </p:cNvPr>
          <p:cNvSpPr/>
          <p:nvPr/>
        </p:nvSpPr>
        <p:spPr>
          <a:xfrm>
            <a:off x="37053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Team and advisors</a:t>
            </a:r>
            <a:endParaRPr sz="1200" dirty="0">
              <a:solidFill>
                <a:schemeClr val="bg1"/>
              </a:solidFill>
            </a:endParaRPr>
          </a:p>
        </p:txBody>
      </p:sp>
      <p:sp>
        <p:nvSpPr>
          <p:cNvPr id="8" name="Google Shape;531;p29">
            <a:extLst>
              <a:ext uri="{FF2B5EF4-FFF2-40B4-BE49-F238E27FC236}">
                <a16:creationId xmlns:a16="http://schemas.microsoft.com/office/drawing/2014/main" id="{4D3C99E9-0FBF-AE2B-8EEA-9753D01B8320}"/>
              </a:ext>
            </a:extLst>
          </p:cNvPr>
          <p:cNvSpPr/>
          <p:nvPr/>
        </p:nvSpPr>
        <p:spPr>
          <a:xfrm>
            <a:off x="48737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Contact </a:t>
            </a:r>
            <a:br>
              <a:rPr lang="fi-FI" sz="1200" dirty="0">
                <a:solidFill>
                  <a:schemeClr val="bg1"/>
                </a:solidFill>
              </a:rPr>
            </a:br>
            <a:r>
              <a:rPr lang="fi-FI" sz="1200" dirty="0">
                <a:solidFill>
                  <a:schemeClr val="bg1"/>
                </a:solidFill>
              </a:rPr>
              <a:t>us</a:t>
            </a:r>
            <a:endParaRPr sz="1200" dirty="0">
              <a:solidFill>
                <a:schemeClr val="bg1"/>
              </a:solidFill>
            </a:endParaRPr>
          </a:p>
        </p:txBody>
      </p:sp>
      <p:sp>
        <p:nvSpPr>
          <p:cNvPr id="9" name="TextBox 8">
            <a:extLst>
              <a:ext uri="{FF2B5EF4-FFF2-40B4-BE49-F238E27FC236}">
                <a16:creationId xmlns:a16="http://schemas.microsoft.com/office/drawing/2014/main" id="{2D793317-4C10-61B4-5C62-20725E1D22C7}"/>
              </a:ext>
            </a:extLst>
          </p:cNvPr>
          <p:cNvSpPr txBox="1"/>
          <p:nvPr/>
        </p:nvSpPr>
        <p:spPr>
          <a:xfrm>
            <a:off x="894734" y="744855"/>
            <a:ext cx="5171769" cy="1776640"/>
          </a:xfrm>
          <a:prstGeom prst="rect">
            <a:avLst/>
          </a:prstGeom>
          <a:noFill/>
        </p:spPr>
        <p:txBody>
          <a:bodyPr wrap="square">
            <a:spAutoFit/>
          </a:bodyPr>
          <a:lstStyle/>
          <a:p>
            <a:pPr algn="just">
              <a:lnSpc>
                <a:spcPct val="107000"/>
              </a:lnSpc>
              <a:spcAft>
                <a:spcPts val="800"/>
              </a:spcAft>
            </a:pPr>
            <a:r>
              <a:rPr lang="en-US" sz="1200" kern="0" dirty="0">
                <a:effectLst/>
                <a:latin typeface="Aptos Narrow" panose="020B0004020202020204" pitchFamily="34" charset="0"/>
                <a:ea typeface="Calibri" panose="020F0502020204030204" pitchFamily="34" charset="0"/>
                <a:cs typeface="Tahoma" panose="020B0604030504040204" pitchFamily="34" charset="0"/>
              </a:rPr>
              <a:t>Demand for circular economy solutions in concrete production is rapidly increasing due to need to reduce dependence on virgin materials and waste, to reduce the CO2 footprint in construction, have reliable access to raw materials and to lower costs. </a:t>
            </a:r>
          </a:p>
          <a:p>
            <a:pPr algn="just">
              <a:lnSpc>
                <a:spcPct val="107000"/>
              </a:lnSpc>
              <a:spcAft>
                <a:spcPts val="800"/>
              </a:spcAft>
            </a:pPr>
            <a:endParaRPr lang="en-US" sz="1200" kern="0" dirty="0">
              <a:latin typeface="Aptos Narrow" panose="020B0004020202020204" pitchFamily="34" charset="0"/>
              <a:ea typeface="Calibri" panose="020F0502020204030204" pitchFamily="34" charset="0"/>
              <a:cs typeface="Tahoma" panose="020B0604030504040204" pitchFamily="34" charset="0"/>
            </a:endParaRPr>
          </a:p>
          <a:p>
            <a:pPr algn="just">
              <a:lnSpc>
                <a:spcPct val="107000"/>
              </a:lnSpc>
              <a:spcAft>
                <a:spcPts val="800"/>
              </a:spcAft>
            </a:pPr>
            <a:endParaRPr lang="en-US" sz="1200" kern="0" dirty="0">
              <a:effectLst/>
              <a:latin typeface="Aptos Narrow" panose="020B0004020202020204" pitchFamily="34" charset="0"/>
              <a:ea typeface="Calibri" panose="020F0502020204030204" pitchFamily="34" charset="0"/>
              <a:cs typeface="Tahoma" panose="020B0604030504040204" pitchFamily="34" charset="0"/>
            </a:endParaRPr>
          </a:p>
          <a:p>
            <a:pPr algn="just">
              <a:lnSpc>
                <a:spcPct val="107000"/>
              </a:lnSpc>
              <a:spcAft>
                <a:spcPts val="800"/>
              </a:spcAft>
            </a:pPr>
            <a:endParaRPr lang="en-US" sz="1200" kern="0" dirty="0">
              <a:effectLst/>
              <a:latin typeface="Aptos Narrow" panose="020B0004020202020204" pitchFamily="34" charset="0"/>
              <a:ea typeface="Calibri" panose="020F050202020403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38A9653D-5848-2BE0-D4D1-9C7244ED8F98}"/>
              </a:ext>
            </a:extLst>
          </p:cNvPr>
          <p:cNvSpPr txBox="1"/>
          <p:nvPr/>
        </p:nvSpPr>
        <p:spPr>
          <a:xfrm>
            <a:off x="894734" y="1728425"/>
            <a:ext cx="3359526" cy="186100"/>
          </a:xfrm>
          <a:prstGeom prst="rect">
            <a:avLst/>
          </a:prstGeom>
          <a:noFill/>
          <a:ln>
            <a:noFill/>
          </a:ln>
        </p:spPr>
        <p:txBody>
          <a:bodyPr wrap="square" lIns="108000" tIns="108000" rIns="108000" bIns="108000" anchor="ctr" anchorCtr="0">
            <a:noAutofit/>
          </a:bodyPr>
          <a:lstStyle/>
          <a:p>
            <a:pPr>
              <a:spcBef>
                <a:spcPts val="1500"/>
              </a:spcBef>
              <a:buClr>
                <a:schemeClr val="accent5">
                  <a:lumMod val="75000"/>
                </a:schemeClr>
              </a:buClr>
            </a:pPr>
            <a:r>
              <a:rPr lang="en-US" sz="1200" b="1" dirty="0">
                <a:solidFill>
                  <a:srgbClr val="31691D"/>
                </a:solidFill>
                <a:ea typeface="Roboto" panose="02000000000000000000" pitchFamily="2" charset="0"/>
                <a:cs typeface="Roboto" panose="02000000000000000000" pitchFamily="2" charset="0"/>
              </a:rPr>
              <a:t>Current status is environmentally unbearable</a:t>
            </a:r>
            <a:endParaRPr lang="en-US" sz="1200" b="1" noProof="0" dirty="0">
              <a:solidFill>
                <a:srgbClr val="31691D"/>
              </a:solidFill>
              <a:ea typeface="Roboto" panose="02000000000000000000" pitchFamily="2" charset="0"/>
              <a:cs typeface="Roboto" panose="02000000000000000000" pitchFamily="2" charset="0"/>
            </a:endParaRPr>
          </a:p>
        </p:txBody>
      </p:sp>
      <p:sp>
        <p:nvSpPr>
          <p:cNvPr id="12" name="Google Shape;657;p40">
            <a:extLst>
              <a:ext uri="{FF2B5EF4-FFF2-40B4-BE49-F238E27FC236}">
                <a16:creationId xmlns:a16="http://schemas.microsoft.com/office/drawing/2014/main" id="{D48EE912-B809-80D9-7931-4D38CE62D5CB}"/>
              </a:ext>
            </a:extLst>
          </p:cNvPr>
          <p:cNvSpPr txBox="1"/>
          <p:nvPr/>
        </p:nvSpPr>
        <p:spPr>
          <a:xfrm>
            <a:off x="894734" y="1954212"/>
            <a:ext cx="5171768" cy="2031325"/>
          </a:xfrm>
          <a:prstGeom prst="rect">
            <a:avLst/>
          </a:prstGeom>
          <a:noFill/>
        </p:spPr>
        <p:txBody>
          <a:bodyPr wrap="square">
            <a:spAutoFit/>
          </a:bodyPr>
          <a:lstStyle>
            <a:defPPr>
              <a:defRPr lang="en-US"/>
            </a:defPPr>
            <a:lvl1pPr marL="271463" indent="-271463">
              <a:spcBef>
                <a:spcPts val="1200"/>
              </a:spcBef>
              <a:buClr>
                <a:schemeClr val="accent5">
                  <a:lumMod val="75000"/>
                </a:schemeClr>
              </a:buClr>
              <a:buFont typeface="Wingdings 2" panose="05020102010507070707" pitchFamily="18" charset="2"/>
              <a:buChar char="¡"/>
              <a:defRPr sz="1250">
                <a:ea typeface="Roboto" panose="02000000000000000000" pitchFamily="2" charset="0"/>
                <a:cs typeface="Roboto" panose="02000000000000000000" pitchFamily="2" charset="0"/>
              </a:defRPr>
            </a:lvl1pPr>
          </a:lstStyle>
          <a:p>
            <a:pPr>
              <a:buClr>
                <a:srgbClr val="31691D"/>
              </a:buClr>
            </a:pPr>
            <a:r>
              <a:rPr lang="en-GB" sz="1200" b="1" noProof="0" dirty="0">
                <a:solidFill>
                  <a:srgbClr val="31691D"/>
                </a:solidFill>
                <a:latin typeface="Aptos Narrow" panose="020B0004020202020204" pitchFamily="34" charset="0"/>
                <a:sym typeface="Roboto"/>
              </a:rPr>
              <a:t>Waste</a:t>
            </a:r>
            <a:r>
              <a:rPr lang="en-GB" sz="1200" noProof="0" dirty="0">
                <a:solidFill>
                  <a:srgbClr val="31691D"/>
                </a:solidFill>
                <a:latin typeface="Aptos Narrow" panose="020B0004020202020204" pitchFamily="34" charset="0"/>
                <a:sym typeface="Roboto"/>
              </a:rPr>
              <a:t>:</a:t>
            </a:r>
            <a:r>
              <a:rPr lang="en-GB" sz="1200" noProof="0" dirty="0">
                <a:latin typeface="Aptos Narrow" panose="020B0004020202020204" pitchFamily="34" charset="0"/>
                <a:sym typeface="Roboto"/>
              </a:rPr>
              <a:t> </a:t>
            </a:r>
            <a:r>
              <a:rPr lang="en-US" sz="1200" noProof="0" dirty="0">
                <a:latin typeface="Aptos Narrow" panose="020B0004020202020204" pitchFamily="34" charset="0"/>
                <a:sym typeface="Roboto"/>
              </a:rPr>
              <a:t>Today concrete production accounts for 25-35% of all waste, depending on the country – CFT could fully utilize this waste</a:t>
            </a:r>
          </a:p>
          <a:p>
            <a:pPr>
              <a:buClr>
                <a:srgbClr val="31691D"/>
              </a:buClr>
            </a:pPr>
            <a:r>
              <a:rPr lang="en-GB" sz="1200" b="1" dirty="0">
                <a:solidFill>
                  <a:srgbClr val="31691D"/>
                </a:solidFill>
                <a:latin typeface="Aptos Narrow" panose="020B0004020202020204" pitchFamily="34" charset="0"/>
                <a:sym typeface="Roboto"/>
              </a:rPr>
              <a:t>CO2</a:t>
            </a:r>
            <a:r>
              <a:rPr lang="en-GB" sz="1200" dirty="0">
                <a:solidFill>
                  <a:srgbClr val="31691D"/>
                </a:solidFill>
                <a:latin typeface="Aptos Narrow" panose="020B0004020202020204" pitchFamily="34" charset="0"/>
                <a:sym typeface="Roboto"/>
              </a:rPr>
              <a:t>:</a:t>
            </a:r>
            <a:r>
              <a:rPr lang="en-GB" sz="1200" dirty="0">
                <a:latin typeface="Aptos Narrow" panose="020B0004020202020204" pitchFamily="34" charset="0"/>
                <a:sym typeface="Roboto"/>
              </a:rPr>
              <a:t> </a:t>
            </a:r>
            <a:r>
              <a:rPr lang="en-US" sz="1200" dirty="0">
                <a:latin typeface="Aptos Narrow" panose="020B0004020202020204" pitchFamily="34" charset="0"/>
                <a:sym typeface="Roboto"/>
              </a:rPr>
              <a:t>Concrete </a:t>
            </a:r>
            <a:r>
              <a:rPr lang="en-US" sz="1200" kern="0" dirty="0">
                <a:latin typeface="Aptos Narrow" panose="020B0004020202020204" pitchFamily="34" charset="0"/>
                <a:ea typeface="Calibri" panose="020F0502020204030204" pitchFamily="34" charset="0"/>
                <a:cs typeface="Tahoma" panose="020B0604030504040204" pitchFamily="34" charset="0"/>
              </a:rPr>
              <a:t>is one of largest sources of CO2 globally (largely due to cement production) – CFT could reduce the CO2 footprint</a:t>
            </a:r>
          </a:p>
          <a:p>
            <a:pPr>
              <a:buClr>
                <a:srgbClr val="31691D"/>
              </a:buClr>
            </a:pPr>
            <a:r>
              <a:rPr lang="en-US" sz="1200" b="1" dirty="0">
                <a:solidFill>
                  <a:srgbClr val="31691D"/>
                </a:solidFill>
                <a:latin typeface="Aptos Narrow" panose="020B0004020202020204" pitchFamily="34" charset="0"/>
              </a:rPr>
              <a:t>Biodiversity: </a:t>
            </a:r>
            <a:r>
              <a:rPr lang="en-US" sz="1200" kern="0" dirty="0">
                <a:latin typeface="Aptos Narrow" panose="020B0004020202020204" pitchFamily="34" charset="0"/>
                <a:ea typeface="Calibri" panose="020F0502020204030204" pitchFamily="34" charset="0"/>
                <a:cs typeface="Tahoma" panose="020B0604030504040204" pitchFamily="34" charset="0"/>
              </a:rPr>
              <a:t>Ability to replace sand and gravel in concrete would protects biodiversity – one of the corner stones in EU circular economy legislation</a:t>
            </a:r>
          </a:p>
          <a:p>
            <a:pPr>
              <a:buClr>
                <a:srgbClr val="31691D"/>
              </a:buClr>
            </a:pPr>
            <a:r>
              <a:rPr lang="en-US" sz="1200" b="1" dirty="0">
                <a:solidFill>
                  <a:srgbClr val="31691D"/>
                </a:solidFill>
                <a:latin typeface="Aptos Narrow" panose="020B0004020202020204" pitchFamily="34" charset="0"/>
              </a:rPr>
              <a:t>Other challenges: </a:t>
            </a:r>
            <a:r>
              <a:rPr lang="en-US" sz="1200" kern="0" dirty="0">
                <a:latin typeface="Aptos Narrow" panose="020B0004020202020204" pitchFamily="34" charset="0"/>
                <a:ea typeface="Calibri" panose="020F0502020204030204" pitchFamily="34" charset="0"/>
                <a:cs typeface="Tahoma" panose="020B0604030504040204" pitchFamily="34" charset="0"/>
              </a:rPr>
              <a:t>Numerous other environmental challenges can be mitigated, such as erosion, logistics, water pollution, etc. </a:t>
            </a:r>
            <a:endParaRPr lang="en-GB" sz="1200" dirty="0">
              <a:latin typeface="Aptos Narrow" panose="020B0004020202020204" pitchFamily="34" charset="0"/>
              <a:sym typeface="Roboto"/>
            </a:endParaRPr>
          </a:p>
        </p:txBody>
      </p:sp>
      <p:sp>
        <p:nvSpPr>
          <p:cNvPr id="13" name="TextBox 12">
            <a:extLst>
              <a:ext uri="{FF2B5EF4-FFF2-40B4-BE49-F238E27FC236}">
                <a16:creationId xmlns:a16="http://schemas.microsoft.com/office/drawing/2014/main" id="{F1080325-E5F5-9F43-C90A-4064B7985EEF}"/>
              </a:ext>
            </a:extLst>
          </p:cNvPr>
          <p:cNvSpPr txBox="1"/>
          <p:nvPr/>
        </p:nvSpPr>
        <p:spPr>
          <a:xfrm>
            <a:off x="894734" y="4262075"/>
            <a:ext cx="3359526" cy="186100"/>
          </a:xfrm>
          <a:prstGeom prst="rect">
            <a:avLst/>
          </a:prstGeom>
          <a:noFill/>
          <a:ln>
            <a:noFill/>
          </a:ln>
        </p:spPr>
        <p:txBody>
          <a:bodyPr wrap="square" lIns="108000" tIns="108000" rIns="108000" bIns="108000" anchor="ctr" anchorCtr="0">
            <a:noAutofit/>
          </a:bodyPr>
          <a:lstStyle/>
          <a:p>
            <a:pPr>
              <a:spcBef>
                <a:spcPts val="1500"/>
              </a:spcBef>
              <a:buClr>
                <a:schemeClr val="accent5">
                  <a:lumMod val="75000"/>
                </a:schemeClr>
              </a:buClr>
            </a:pPr>
            <a:r>
              <a:rPr lang="en-US" sz="1200" b="1" dirty="0">
                <a:solidFill>
                  <a:srgbClr val="31691D"/>
                </a:solidFill>
                <a:ea typeface="Roboto" panose="02000000000000000000" pitchFamily="2" charset="0"/>
                <a:cs typeface="Roboto" panose="02000000000000000000" pitchFamily="2" charset="0"/>
              </a:rPr>
              <a:t>Global challenges beyond ESG</a:t>
            </a:r>
          </a:p>
        </p:txBody>
      </p:sp>
      <p:sp>
        <p:nvSpPr>
          <p:cNvPr id="14" name="Google Shape;657;p40">
            <a:extLst>
              <a:ext uri="{FF2B5EF4-FFF2-40B4-BE49-F238E27FC236}">
                <a16:creationId xmlns:a16="http://schemas.microsoft.com/office/drawing/2014/main" id="{321A0E8E-1BAB-B751-4A15-27AFE37150B7}"/>
              </a:ext>
            </a:extLst>
          </p:cNvPr>
          <p:cNvSpPr txBox="1"/>
          <p:nvPr/>
        </p:nvSpPr>
        <p:spPr>
          <a:xfrm>
            <a:off x="894734" y="4487862"/>
            <a:ext cx="5171768" cy="2031325"/>
          </a:xfrm>
          <a:prstGeom prst="rect">
            <a:avLst/>
          </a:prstGeom>
          <a:noFill/>
        </p:spPr>
        <p:txBody>
          <a:bodyPr wrap="square">
            <a:spAutoFit/>
          </a:bodyPr>
          <a:lstStyle>
            <a:defPPr>
              <a:defRPr lang="en-US"/>
            </a:defPPr>
            <a:lvl1pPr marL="271463" indent="-271463">
              <a:spcBef>
                <a:spcPts val="1200"/>
              </a:spcBef>
              <a:buClr>
                <a:schemeClr val="accent5">
                  <a:lumMod val="75000"/>
                </a:schemeClr>
              </a:buClr>
              <a:buFont typeface="Wingdings 2" panose="05020102010507070707" pitchFamily="18" charset="2"/>
              <a:buChar char="¡"/>
              <a:defRPr sz="1250">
                <a:ea typeface="Roboto" panose="02000000000000000000" pitchFamily="2" charset="0"/>
                <a:cs typeface="Roboto" panose="02000000000000000000" pitchFamily="2" charset="0"/>
              </a:defRPr>
            </a:lvl1pPr>
          </a:lstStyle>
          <a:p>
            <a:pPr>
              <a:buClr>
                <a:srgbClr val="31691D"/>
              </a:buClr>
            </a:pPr>
            <a:r>
              <a:rPr lang="en-US" sz="1200" b="1" noProof="0" dirty="0">
                <a:solidFill>
                  <a:srgbClr val="31691D"/>
                </a:solidFill>
                <a:latin typeface="Aptos Narrow" panose="020B0004020202020204" pitchFamily="34" charset="0"/>
                <a:sym typeface="Roboto"/>
              </a:rPr>
              <a:t>Lack of access: </a:t>
            </a:r>
            <a:r>
              <a:rPr lang="en-US" sz="1200" dirty="0">
                <a:latin typeface="Aptos Narrow" panose="020B0004020202020204" pitchFamily="34" charset="0"/>
                <a:sym typeface="Roboto"/>
              </a:rPr>
              <a:t>Having access to suitable aggregates for concrete has become more challenging – creating conflicts even between nations</a:t>
            </a:r>
          </a:p>
          <a:p>
            <a:pPr>
              <a:buClr>
                <a:srgbClr val="31691D"/>
              </a:buClr>
            </a:pPr>
            <a:r>
              <a:rPr lang="en-US" sz="1200" b="1" dirty="0">
                <a:solidFill>
                  <a:srgbClr val="31691D"/>
                </a:solidFill>
                <a:latin typeface="Aptos Narrow" panose="020B0004020202020204" pitchFamily="34" charset="0"/>
                <a:sym typeface="Roboto"/>
              </a:rPr>
              <a:t>Aggregate imports: </a:t>
            </a:r>
            <a:r>
              <a:rPr lang="en-US" sz="1200" dirty="0">
                <a:latin typeface="Aptos Narrow" panose="020B0004020202020204" pitchFamily="34" charset="0"/>
                <a:sym typeface="Roboto"/>
              </a:rPr>
              <a:t>Aggregate imports are increasing creating challenges in logistics, scheduling, and costs – in addition to the environmental burden </a:t>
            </a:r>
          </a:p>
          <a:p>
            <a:pPr>
              <a:buClr>
                <a:srgbClr val="31691D"/>
              </a:buClr>
            </a:pPr>
            <a:r>
              <a:rPr lang="en-US" sz="1200" b="1" dirty="0">
                <a:solidFill>
                  <a:srgbClr val="31691D"/>
                </a:solidFill>
                <a:latin typeface="Aptos Narrow" panose="020B0004020202020204" pitchFamily="34" charset="0"/>
                <a:sym typeface="Roboto"/>
              </a:rPr>
              <a:t>Criminal behavior: </a:t>
            </a:r>
            <a:r>
              <a:rPr lang="en-US" sz="1200" dirty="0">
                <a:latin typeface="Aptos Narrow" panose="020B0004020202020204" pitchFamily="34" charset="0"/>
                <a:sym typeface="Roboto"/>
              </a:rPr>
              <a:t>Illegal sand mining is becoming one of largest organized criminal activities in various regions </a:t>
            </a:r>
          </a:p>
          <a:p>
            <a:pPr>
              <a:buClr>
                <a:srgbClr val="31691D"/>
              </a:buClr>
            </a:pPr>
            <a:r>
              <a:rPr lang="en-US" sz="1200" b="1" dirty="0">
                <a:solidFill>
                  <a:srgbClr val="31691D"/>
                </a:solidFill>
                <a:latin typeface="Aptos Narrow" panose="020B0004020202020204" pitchFamily="34" charset="0"/>
              </a:rPr>
              <a:t>Other challenges: </a:t>
            </a:r>
            <a:r>
              <a:rPr lang="en-US" sz="1200" kern="0" dirty="0">
                <a:latin typeface="Aptos Narrow" panose="020B0004020202020204" pitchFamily="34" charset="0"/>
                <a:ea typeface="Calibri" panose="020F0502020204030204" pitchFamily="34" charset="0"/>
                <a:cs typeface="Tahoma" panose="020B0604030504040204" pitchFamily="34" charset="0"/>
              </a:rPr>
              <a:t>Cost of logistics, increased lead times lack of efficiency and other project management concerns have become a major challenge</a:t>
            </a:r>
          </a:p>
        </p:txBody>
      </p:sp>
      <p:sp>
        <p:nvSpPr>
          <p:cNvPr id="15" name="TextBox 14">
            <a:extLst>
              <a:ext uri="{FF2B5EF4-FFF2-40B4-BE49-F238E27FC236}">
                <a16:creationId xmlns:a16="http://schemas.microsoft.com/office/drawing/2014/main" id="{86175F40-CDF2-CA94-96FE-D1F48D9E2696}"/>
              </a:ext>
            </a:extLst>
          </p:cNvPr>
          <p:cNvSpPr txBox="1"/>
          <p:nvPr/>
        </p:nvSpPr>
        <p:spPr>
          <a:xfrm>
            <a:off x="894733" y="6835412"/>
            <a:ext cx="4177329" cy="186100"/>
          </a:xfrm>
          <a:prstGeom prst="rect">
            <a:avLst/>
          </a:prstGeom>
          <a:noFill/>
          <a:ln>
            <a:noFill/>
          </a:ln>
        </p:spPr>
        <p:txBody>
          <a:bodyPr wrap="square" lIns="108000" tIns="108000" rIns="108000" bIns="108000" anchor="ctr" anchorCtr="0">
            <a:noAutofit/>
          </a:bodyPr>
          <a:lstStyle/>
          <a:p>
            <a:pPr>
              <a:spcBef>
                <a:spcPts val="1500"/>
              </a:spcBef>
              <a:buClr>
                <a:schemeClr val="accent5">
                  <a:lumMod val="75000"/>
                </a:schemeClr>
              </a:buClr>
            </a:pPr>
            <a:r>
              <a:rPr lang="en-US" sz="1200" b="1" dirty="0">
                <a:solidFill>
                  <a:srgbClr val="31691D"/>
                </a:solidFill>
                <a:ea typeface="Roboto" panose="02000000000000000000" pitchFamily="2" charset="0"/>
                <a:cs typeface="Roboto" panose="02000000000000000000" pitchFamily="2" charset="0"/>
              </a:rPr>
              <a:t>Financial opportunities relating to circular economy</a:t>
            </a:r>
          </a:p>
        </p:txBody>
      </p:sp>
      <p:sp>
        <p:nvSpPr>
          <p:cNvPr id="16" name="Google Shape;657;p40">
            <a:extLst>
              <a:ext uri="{FF2B5EF4-FFF2-40B4-BE49-F238E27FC236}">
                <a16:creationId xmlns:a16="http://schemas.microsoft.com/office/drawing/2014/main" id="{E859ECA9-3913-ACE9-58D5-9CF779F6F3CD}"/>
              </a:ext>
            </a:extLst>
          </p:cNvPr>
          <p:cNvSpPr txBox="1"/>
          <p:nvPr/>
        </p:nvSpPr>
        <p:spPr>
          <a:xfrm>
            <a:off x="894734" y="7061199"/>
            <a:ext cx="5171768" cy="2031325"/>
          </a:xfrm>
          <a:prstGeom prst="rect">
            <a:avLst/>
          </a:prstGeom>
          <a:noFill/>
        </p:spPr>
        <p:txBody>
          <a:bodyPr wrap="square">
            <a:spAutoFit/>
          </a:bodyPr>
          <a:lstStyle>
            <a:defPPr>
              <a:defRPr lang="en-US"/>
            </a:defPPr>
            <a:lvl1pPr marL="271463" indent="-271463">
              <a:spcBef>
                <a:spcPts val="1200"/>
              </a:spcBef>
              <a:buClr>
                <a:schemeClr val="accent5">
                  <a:lumMod val="75000"/>
                </a:schemeClr>
              </a:buClr>
              <a:buFont typeface="Wingdings 2" panose="05020102010507070707" pitchFamily="18" charset="2"/>
              <a:buChar char="¡"/>
              <a:defRPr sz="1250">
                <a:ea typeface="Roboto" panose="02000000000000000000" pitchFamily="2" charset="0"/>
                <a:cs typeface="Roboto" panose="02000000000000000000" pitchFamily="2" charset="0"/>
              </a:defRPr>
            </a:lvl1pPr>
          </a:lstStyle>
          <a:p>
            <a:pPr>
              <a:buClr>
                <a:srgbClr val="31691D"/>
              </a:buClr>
            </a:pPr>
            <a:r>
              <a:rPr lang="en-US" sz="1200" b="1" noProof="0" dirty="0">
                <a:solidFill>
                  <a:srgbClr val="31691D"/>
                </a:solidFill>
                <a:latin typeface="Aptos Narrow" panose="020B0004020202020204" pitchFamily="34" charset="0"/>
                <a:sym typeface="Roboto"/>
              </a:rPr>
              <a:t>USD +600bn industry:</a:t>
            </a:r>
            <a:r>
              <a:rPr lang="en-US" sz="1200" dirty="0">
                <a:latin typeface="Aptos Narrow" panose="020B0004020202020204" pitchFamily="34" charset="0"/>
                <a:sym typeface="Roboto"/>
              </a:rPr>
              <a:t> Continuously increasing demand for aggregates has created a USD +600 billion industry with demand for circular economy</a:t>
            </a:r>
          </a:p>
          <a:p>
            <a:pPr>
              <a:buClr>
                <a:srgbClr val="31691D"/>
              </a:buClr>
            </a:pPr>
            <a:r>
              <a:rPr lang="en-US" sz="1200" b="1" dirty="0">
                <a:solidFill>
                  <a:srgbClr val="31691D"/>
                </a:solidFill>
                <a:latin typeface="Aptos Narrow" panose="020B0004020202020204" pitchFamily="34" charset="0"/>
                <a:sym typeface="Roboto"/>
              </a:rPr>
              <a:t>Cheaper: </a:t>
            </a:r>
            <a:r>
              <a:rPr lang="en-US" sz="1200" dirty="0">
                <a:latin typeface="Aptos Narrow" panose="020B0004020202020204" pitchFamily="34" charset="0"/>
                <a:sym typeface="Roboto"/>
              </a:rPr>
              <a:t>Aggregate Replacing virgin aggregates with RCA Aggregates can offer a significantly cheaper alternative</a:t>
            </a:r>
          </a:p>
          <a:p>
            <a:pPr>
              <a:buClr>
                <a:srgbClr val="31691D"/>
              </a:buClr>
            </a:pPr>
            <a:r>
              <a:rPr lang="en-US" sz="1200" b="1" dirty="0">
                <a:solidFill>
                  <a:srgbClr val="31691D"/>
                </a:solidFill>
                <a:latin typeface="Aptos Narrow" panose="020B0004020202020204" pitchFamily="34" charset="0"/>
                <a:sym typeface="Roboto"/>
              </a:rPr>
              <a:t>Cost savings: </a:t>
            </a:r>
            <a:r>
              <a:rPr lang="en-US" sz="1200" dirty="0">
                <a:latin typeface="Aptos Narrow" panose="020B0004020202020204" pitchFamily="34" charset="0"/>
                <a:sym typeface="Roboto"/>
              </a:rPr>
              <a:t>Costs savings relating to aggregates, logistics, faster lead times, project management, on-site solutions significantly reduce project costs</a:t>
            </a:r>
          </a:p>
          <a:p>
            <a:pPr>
              <a:buClr>
                <a:srgbClr val="31691D"/>
              </a:buClr>
            </a:pPr>
            <a:r>
              <a:rPr lang="en-US" sz="1200" b="1" dirty="0">
                <a:solidFill>
                  <a:srgbClr val="31691D"/>
                </a:solidFill>
                <a:latin typeface="Aptos Narrow" panose="020B0004020202020204" pitchFamily="34" charset="0"/>
                <a:sym typeface="Roboto"/>
              </a:rPr>
              <a:t>CO2 reduction to profit: </a:t>
            </a:r>
            <a:r>
              <a:rPr lang="en-US" sz="1200" dirty="0">
                <a:latin typeface="Aptos Narrow" panose="020B0004020202020204" pitchFamily="34" charset="0"/>
                <a:sym typeface="Roboto"/>
              </a:rPr>
              <a:t>Being able to reduce CO2 by 0.1 tons per cubic meter of concrete can offer new avenues for additional profitability</a:t>
            </a:r>
            <a:endParaRPr lang="en-US" sz="1200" kern="0" dirty="0">
              <a:latin typeface="Aptos Narrow" panose="020B0004020202020204" pitchFamily="34" charset="0"/>
              <a:ea typeface="Calibri" panose="020F0502020204030204" pitchFamily="34" charset="0"/>
              <a:cs typeface="Tahoma" panose="020B0604030504040204" pitchFamily="34" charset="0"/>
            </a:endParaRPr>
          </a:p>
        </p:txBody>
      </p:sp>
    </p:spTree>
    <p:extLst>
      <p:ext uri="{BB962C8B-B14F-4D97-AF65-F5344CB8AC3E}">
        <p14:creationId xmlns:p14="http://schemas.microsoft.com/office/powerpoint/2010/main" val="3374162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BF693-8584-5B03-4D7D-4158212135B7}"/>
            </a:ext>
          </a:extLst>
        </p:cNvPr>
        <p:cNvGrpSpPr/>
        <p:nvPr/>
      </p:nvGrpSpPr>
      <p:grpSpPr>
        <a:xfrm>
          <a:off x="0" y="0"/>
          <a:ext cx="0" cy="0"/>
          <a:chOff x="0" y="0"/>
          <a:chExt cx="0" cy="0"/>
        </a:xfrm>
      </p:grpSpPr>
      <p:sp>
        <p:nvSpPr>
          <p:cNvPr id="4" name="Google Shape;531;p29">
            <a:extLst>
              <a:ext uri="{FF2B5EF4-FFF2-40B4-BE49-F238E27FC236}">
                <a16:creationId xmlns:a16="http://schemas.microsoft.com/office/drawing/2014/main" id="{4E6E5E62-878C-AF6F-4FBB-62F1576176E6}"/>
              </a:ext>
            </a:extLst>
          </p:cNvPr>
          <p:cNvSpPr/>
          <p:nvPr/>
        </p:nvSpPr>
        <p:spPr>
          <a:xfrm>
            <a:off x="2001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About us</a:t>
            </a:r>
            <a:endParaRPr sz="1200" dirty="0">
              <a:solidFill>
                <a:schemeClr val="bg1"/>
              </a:solidFill>
            </a:endParaRPr>
          </a:p>
        </p:txBody>
      </p:sp>
      <p:sp>
        <p:nvSpPr>
          <p:cNvPr id="5" name="Google Shape;531;p29">
            <a:extLst>
              <a:ext uri="{FF2B5EF4-FFF2-40B4-BE49-F238E27FC236}">
                <a16:creationId xmlns:a16="http://schemas.microsoft.com/office/drawing/2014/main" id="{8FBAC593-97BA-21B5-1B36-80B8216524E5}"/>
              </a:ext>
            </a:extLst>
          </p:cNvPr>
          <p:cNvSpPr/>
          <p:nvPr/>
        </p:nvSpPr>
        <p:spPr>
          <a:xfrm>
            <a:off x="1368568" y="142710"/>
            <a:ext cx="1019032" cy="377990"/>
          </a:xfrm>
          <a:prstGeom prst="roundRect">
            <a:avLst>
              <a:gd name="adj" fmla="val 16667"/>
            </a:avLst>
          </a:prstGeom>
          <a:solidFill>
            <a:schemeClr val="accent6">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Market demand</a:t>
            </a:r>
            <a:endParaRPr sz="1200" dirty="0">
              <a:solidFill>
                <a:schemeClr val="bg1"/>
              </a:solidFill>
            </a:endParaRPr>
          </a:p>
        </p:txBody>
      </p:sp>
      <p:sp>
        <p:nvSpPr>
          <p:cNvPr id="6" name="Google Shape;531;p29">
            <a:extLst>
              <a:ext uri="{FF2B5EF4-FFF2-40B4-BE49-F238E27FC236}">
                <a16:creationId xmlns:a16="http://schemas.microsoft.com/office/drawing/2014/main" id="{DD6539B3-A6CC-17D6-C1BE-B94BAE577DCD}"/>
              </a:ext>
            </a:extLst>
          </p:cNvPr>
          <p:cNvSpPr/>
          <p:nvPr/>
        </p:nvSpPr>
        <p:spPr>
          <a:xfrm>
            <a:off x="25369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Solution </a:t>
            </a:r>
            <a:br>
              <a:rPr lang="fi-FI" sz="1200" dirty="0">
                <a:solidFill>
                  <a:schemeClr val="bg1"/>
                </a:solidFill>
              </a:rPr>
            </a:br>
            <a:r>
              <a:rPr lang="fi-FI" sz="1200" dirty="0">
                <a:solidFill>
                  <a:schemeClr val="bg1"/>
                </a:solidFill>
              </a:rPr>
              <a:t>&amp; impact</a:t>
            </a:r>
            <a:endParaRPr sz="1200" dirty="0">
              <a:solidFill>
                <a:schemeClr val="bg1"/>
              </a:solidFill>
            </a:endParaRPr>
          </a:p>
        </p:txBody>
      </p:sp>
      <p:sp>
        <p:nvSpPr>
          <p:cNvPr id="7" name="Google Shape;531;p29">
            <a:extLst>
              <a:ext uri="{FF2B5EF4-FFF2-40B4-BE49-F238E27FC236}">
                <a16:creationId xmlns:a16="http://schemas.microsoft.com/office/drawing/2014/main" id="{D25B29F5-8B69-A35B-B45F-779638E153FB}"/>
              </a:ext>
            </a:extLst>
          </p:cNvPr>
          <p:cNvSpPr/>
          <p:nvPr/>
        </p:nvSpPr>
        <p:spPr>
          <a:xfrm>
            <a:off x="37053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Team and advisors</a:t>
            </a:r>
            <a:endParaRPr sz="1200" dirty="0">
              <a:solidFill>
                <a:schemeClr val="bg1"/>
              </a:solidFill>
            </a:endParaRPr>
          </a:p>
        </p:txBody>
      </p:sp>
      <p:sp>
        <p:nvSpPr>
          <p:cNvPr id="8" name="Google Shape;531;p29">
            <a:extLst>
              <a:ext uri="{FF2B5EF4-FFF2-40B4-BE49-F238E27FC236}">
                <a16:creationId xmlns:a16="http://schemas.microsoft.com/office/drawing/2014/main" id="{7D3B48FD-98F1-AD20-50A4-53BBCE20CD58}"/>
              </a:ext>
            </a:extLst>
          </p:cNvPr>
          <p:cNvSpPr/>
          <p:nvPr/>
        </p:nvSpPr>
        <p:spPr>
          <a:xfrm>
            <a:off x="48737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Contact </a:t>
            </a:r>
            <a:br>
              <a:rPr lang="fi-FI" sz="1200" dirty="0">
                <a:solidFill>
                  <a:schemeClr val="bg1"/>
                </a:solidFill>
              </a:rPr>
            </a:br>
            <a:r>
              <a:rPr lang="fi-FI" sz="1200" dirty="0">
                <a:solidFill>
                  <a:schemeClr val="bg1"/>
                </a:solidFill>
              </a:rPr>
              <a:t>us</a:t>
            </a:r>
            <a:endParaRPr sz="1200" dirty="0">
              <a:solidFill>
                <a:schemeClr val="bg1"/>
              </a:solidFill>
            </a:endParaRPr>
          </a:p>
        </p:txBody>
      </p:sp>
      <p:sp>
        <p:nvSpPr>
          <p:cNvPr id="9" name="TextBox 8">
            <a:extLst>
              <a:ext uri="{FF2B5EF4-FFF2-40B4-BE49-F238E27FC236}">
                <a16:creationId xmlns:a16="http://schemas.microsoft.com/office/drawing/2014/main" id="{67C07BBF-8230-D28A-AF3F-EC921165D117}"/>
              </a:ext>
            </a:extLst>
          </p:cNvPr>
          <p:cNvSpPr txBox="1"/>
          <p:nvPr/>
        </p:nvSpPr>
        <p:spPr>
          <a:xfrm>
            <a:off x="894734" y="744855"/>
            <a:ext cx="5171769" cy="1776640"/>
          </a:xfrm>
          <a:prstGeom prst="rect">
            <a:avLst/>
          </a:prstGeom>
          <a:noFill/>
        </p:spPr>
        <p:txBody>
          <a:bodyPr wrap="square">
            <a:spAutoFit/>
          </a:bodyPr>
          <a:lstStyle/>
          <a:p>
            <a:pPr algn="just">
              <a:lnSpc>
                <a:spcPct val="107000"/>
              </a:lnSpc>
              <a:spcAft>
                <a:spcPts val="800"/>
              </a:spcAft>
            </a:pPr>
            <a:r>
              <a:rPr lang="en-US" sz="1200" kern="0" dirty="0">
                <a:effectLst/>
                <a:latin typeface="Aptos Narrow" panose="020B0004020202020204" pitchFamily="34" charset="0"/>
                <a:ea typeface="Calibri" panose="020F0502020204030204" pitchFamily="34" charset="0"/>
                <a:cs typeface="Tahoma" panose="020B0604030504040204" pitchFamily="34" charset="0"/>
              </a:rPr>
              <a:t>Demand for circular economy solutions in concrete production is rapidly increasing due to need to reduce dependence on virgin materials and waste, to reduce the CO2 footprint in construction, have reliable access to raw materials and to lower costs. </a:t>
            </a:r>
          </a:p>
          <a:p>
            <a:pPr algn="just">
              <a:lnSpc>
                <a:spcPct val="107000"/>
              </a:lnSpc>
              <a:spcAft>
                <a:spcPts val="800"/>
              </a:spcAft>
            </a:pPr>
            <a:endParaRPr lang="en-US" sz="1200" kern="0" dirty="0">
              <a:latin typeface="Aptos Narrow" panose="020B0004020202020204" pitchFamily="34" charset="0"/>
              <a:ea typeface="Calibri" panose="020F0502020204030204" pitchFamily="34" charset="0"/>
              <a:cs typeface="Tahoma" panose="020B0604030504040204" pitchFamily="34" charset="0"/>
            </a:endParaRPr>
          </a:p>
          <a:p>
            <a:pPr algn="just">
              <a:lnSpc>
                <a:spcPct val="107000"/>
              </a:lnSpc>
              <a:spcAft>
                <a:spcPts val="800"/>
              </a:spcAft>
            </a:pPr>
            <a:endParaRPr lang="en-US" sz="1200" kern="0" dirty="0">
              <a:effectLst/>
              <a:latin typeface="Aptos Narrow" panose="020B0004020202020204" pitchFamily="34" charset="0"/>
              <a:ea typeface="Calibri" panose="020F0502020204030204" pitchFamily="34" charset="0"/>
              <a:cs typeface="Tahoma" panose="020B0604030504040204" pitchFamily="34" charset="0"/>
            </a:endParaRPr>
          </a:p>
          <a:p>
            <a:pPr algn="just">
              <a:lnSpc>
                <a:spcPct val="107000"/>
              </a:lnSpc>
              <a:spcAft>
                <a:spcPts val="800"/>
              </a:spcAft>
            </a:pPr>
            <a:endParaRPr lang="en-US" sz="1200" kern="0" dirty="0">
              <a:effectLst/>
              <a:latin typeface="Aptos Narrow" panose="020B0004020202020204" pitchFamily="34" charset="0"/>
              <a:ea typeface="Calibri" panose="020F050202020403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018069F3-4BC7-114A-F343-A1F55D1832D7}"/>
              </a:ext>
            </a:extLst>
          </p:cNvPr>
          <p:cNvSpPr txBox="1"/>
          <p:nvPr/>
        </p:nvSpPr>
        <p:spPr>
          <a:xfrm>
            <a:off x="894734" y="1728425"/>
            <a:ext cx="3359526" cy="186100"/>
          </a:xfrm>
          <a:prstGeom prst="rect">
            <a:avLst/>
          </a:prstGeom>
          <a:noFill/>
          <a:ln>
            <a:noFill/>
          </a:ln>
        </p:spPr>
        <p:txBody>
          <a:bodyPr wrap="square" lIns="108000" tIns="108000" rIns="108000" bIns="108000" anchor="ctr" anchorCtr="0">
            <a:noAutofit/>
          </a:bodyPr>
          <a:lstStyle/>
          <a:p>
            <a:pPr>
              <a:spcBef>
                <a:spcPts val="1500"/>
              </a:spcBef>
              <a:buClr>
                <a:schemeClr val="accent5">
                  <a:lumMod val="75000"/>
                </a:schemeClr>
              </a:buClr>
            </a:pPr>
            <a:r>
              <a:rPr lang="en-US" sz="1200" b="1" dirty="0">
                <a:solidFill>
                  <a:srgbClr val="31691D"/>
                </a:solidFill>
                <a:ea typeface="Roboto" panose="02000000000000000000" pitchFamily="2" charset="0"/>
                <a:cs typeface="Roboto" panose="02000000000000000000" pitchFamily="2" charset="0"/>
              </a:rPr>
              <a:t>Current status is environmentally unbearable</a:t>
            </a:r>
            <a:endParaRPr lang="en-US" sz="1200" b="1" noProof="0" dirty="0">
              <a:solidFill>
                <a:srgbClr val="31691D"/>
              </a:solidFill>
              <a:ea typeface="Roboto" panose="02000000000000000000" pitchFamily="2" charset="0"/>
              <a:cs typeface="Roboto" panose="02000000000000000000" pitchFamily="2" charset="0"/>
            </a:endParaRPr>
          </a:p>
        </p:txBody>
      </p:sp>
      <p:sp>
        <p:nvSpPr>
          <p:cNvPr id="12" name="Google Shape;657;p40">
            <a:extLst>
              <a:ext uri="{FF2B5EF4-FFF2-40B4-BE49-F238E27FC236}">
                <a16:creationId xmlns:a16="http://schemas.microsoft.com/office/drawing/2014/main" id="{D5256418-47E8-CE23-30E2-3A323EFE2A87}"/>
              </a:ext>
            </a:extLst>
          </p:cNvPr>
          <p:cNvSpPr txBox="1"/>
          <p:nvPr/>
        </p:nvSpPr>
        <p:spPr>
          <a:xfrm>
            <a:off x="894734" y="1954212"/>
            <a:ext cx="5171768" cy="2031325"/>
          </a:xfrm>
          <a:prstGeom prst="rect">
            <a:avLst/>
          </a:prstGeom>
          <a:noFill/>
        </p:spPr>
        <p:txBody>
          <a:bodyPr wrap="square">
            <a:spAutoFit/>
          </a:bodyPr>
          <a:lstStyle>
            <a:defPPr>
              <a:defRPr lang="en-US"/>
            </a:defPPr>
            <a:lvl1pPr marL="271463" indent="-271463">
              <a:spcBef>
                <a:spcPts val="1200"/>
              </a:spcBef>
              <a:buClr>
                <a:schemeClr val="accent5">
                  <a:lumMod val="75000"/>
                </a:schemeClr>
              </a:buClr>
              <a:buFont typeface="Wingdings 2" panose="05020102010507070707" pitchFamily="18" charset="2"/>
              <a:buChar char="¡"/>
              <a:defRPr sz="1250">
                <a:ea typeface="Roboto" panose="02000000000000000000" pitchFamily="2" charset="0"/>
                <a:cs typeface="Roboto" panose="02000000000000000000" pitchFamily="2" charset="0"/>
              </a:defRPr>
            </a:lvl1pPr>
          </a:lstStyle>
          <a:p>
            <a:pPr>
              <a:buClr>
                <a:srgbClr val="31691D"/>
              </a:buClr>
            </a:pPr>
            <a:r>
              <a:rPr lang="en-GB" sz="1200" b="1" noProof="0" dirty="0">
                <a:solidFill>
                  <a:srgbClr val="31691D"/>
                </a:solidFill>
                <a:latin typeface="Aptos Narrow" panose="020B0004020202020204" pitchFamily="34" charset="0"/>
                <a:sym typeface="Roboto"/>
              </a:rPr>
              <a:t>Waste</a:t>
            </a:r>
            <a:r>
              <a:rPr lang="en-GB" sz="1200" noProof="0" dirty="0">
                <a:solidFill>
                  <a:srgbClr val="31691D"/>
                </a:solidFill>
                <a:latin typeface="Aptos Narrow" panose="020B0004020202020204" pitchFamily="34" charset="0"/>
                <a:sym typeface="Roboto"/>
              </a:rPr>
              <a:t>:</a:t>
            </a:r>
            <a:r>
              <a:rPr lang="en-GB" sz="1200" noProof="0" dirty="0">
                <a:latin typeface="Aptos Narrow" panose="020B0004020202020204" pitchFamily="34" charset="0"/>
                <a:sym typeface="Roboto"/>
              </a:rPr>
              <a:t> </a:t>
            </a:r>
            <a:r>
              <a:rPr lang="en-US" sz="1200" noProof="0" dirty="0">
                <a:latin typeface="Aptos Narrow" panose="020B0004020202020204" pitchFamily="34" charset="0"/>
                <a:sym typeface="Roboto"/>
              </a:rPr>
              <a:t>Today concrete production accounts for 25-35% of all waste, depending on the country – CFT could fully utilize this waste</a:t>
            </a:r>
          </a:p>
          <a:p>
            <a:pPr>
              <a:buClr>
                <a:srgbClr val="31691D"/>
              </a:buClr>
            </a:pPr>
            <a:r>
              <a:rPr lang="en-GB" sz="1200" b="1" dirty="0">
                <a:solidFill>
                  <a:srgbClr val="31691D"/>
                </a:solidFill>
                <a:latin typeface="Aptos Narrow" panose="020B0004020202020204" pitchFamily="34" charset="0"/>
                <a:sym typeface="Roboto"/>
              </a:rPr>
              <a:t>CO2</a:t>
            </a:r>
            <a:r>
              <a:rPr lang="en-GB" sz="1200" dirty="0">
                <a:solidFill>
                  <a:srgbClr val="31691D"/>
                </a:solidFill>
                <a:latin typeface="Aptos Narrow" panose="020B0004020202020204" pitchFamily="34" charset="0"/>
                <a:sym typeface="Roboto"/>
              </a:rPr>
              <a:t>:</a:t>
            </a:r>
            <a:r>
              <a:rPr lang="en-GB" sz="1200" dirty="0">
                <a:latin typeface="Aptos Narrow" panose="020B0004020202020204" pitchFamily="34" charset="0"/>
                <a:sym typeface="Roboto"/>
              </a:rPr>
              <a:t> </a:t>
            </a:r>
            <a:r>
              <a:rPr lang="en-US" sz="1200" dirty="0">
                <a:latin typeface="Aptos Narrow" panose="020B0004020202020204" pitchFamily="34" charset="0"/>
                <a:sym typeface="Roboto"/>
              </a:rPr>
              <a:t>Concrete </a:t>
            </a:r>
            <a:r>
              <a:rPr lang="en-US" sz="1200" kern="0" dirty="0">
                <a:latin typeface="Aptos Narrow" panose="020B0004020202020204" pitchFamily="34" charset="0"/>
                <a:ea typeface="Calibri" panose="020F0502020204030204" pitchFamily="34" charset="0"/>
                <a:cs typeface="Tahoma" panose="020B0604030504040204" pitchFamily="34" charset="0"/>
              </a:rPr>
              <a:t>is one of largest sources of CO2 globally (largely due to cement production) – CFT could reduce the CO2 footprint</a:t>
            </a:r>
          </a:p>
          <a:p>
            <a:pPr>
              <a:buClr>
                <a:srgbClr val="31691D"/>
              </a:buClr>
            </a:pPr>
            <a:r>
              <a:rPr lang="en-US" sz="1200" b="1" dirty="0">
                <a:solidFill>
                  <a:srgbClr val="31691D"/>
                </a:solidFill>
                <a:latin typeface="Aptos Narrow" panose="020B0004020202020204" pitchFamily="34" charset="0"/>
              </a:rPr>
              <a:t>Biodiversity: </a:t>
            </a:r>
            <a:r>
              <a:rPr lang="en-US" sz="1200" kern="0" dirty="0">
                <a:latin typeface="Aptos Narrow" panose="020B0004020202020204" pitchFamily="34" charset="0"/>
                <a:ea typeface="Calibri" panose="020F0502020204030204" pitchFamily="34" charset="0"/>
                <a:cs typeface="Tahoma" panose="020B0604030504040204" pitchFamily="34" charset="0"/>
              </a:rPr>
              <a:t>Ability to replace sand and gravel in concrete would protects biodiversity – one of the corner stones in EU circular economy legislation</a:t>
            </a:r>
          </a:p>
          <a:p>
            <a:pPr>
              <a:buClr>
                <a:srgbClr val="31691D"/>
              </a:buClr>
            </a:pPr>
            <a:r>
              <a:rPr lang="en-US" sz="1200" b="1" dirty="0">
                <a:solidFill>
                  <a:srgbClr val="31691D"/>
                </a:solidFill>
                <a:latin typeface="Aptos Narrow" panose="020B0004020202020204" pitchFamily="34" charset="0"/>
              </a:rPr>
              <a:t>Other challenges: </a:t>
            </a:r>
            <a:r>
              <a:rPr lang="en-US" sz="1200" kern="0" dirty="0">
                <a:latin typeface="Aptos Narrow" panose="020B0004020202020204" pitchFamily="34" charset="0"/>
                <a:ea typeface="Calibri" panose="020F0502020204030204" pitchFamily="34" charset="0"/>
                <a:cs typeface="Tahoma" panose="020B0604030504040204" pitchFamily="34" charset="0"/>
              </a:rPr>
              <a:t>Numerous other environmental challenges can be mitigated, such as erosion, logistics, water pollution, etc. </a:t>
            </a:r>
            <a:endParaRPr lang="en-GB" sz="1200" dirty="0">
              <a:latin typeface="Aptos Narrow" panose="020B0004020202020204" pitchFamily="34" charset="0"/>
              <a:sym typeface="Roboto"/>
            </a:endParaRPr>
          </a:p>
        </p:txBody>
      </p:sp>
      <p:sp>
        <p:nvSpPr>
          <p:cNvPr id="13" name="TextBox 12">
            <a:extLst>
              <a:ext uri="{FF2B5EF4-FFF2-40B4-BE49-F238E27FC236}">
                <a16:creationId xmlns:a16="http://schemas.microsoft.com/office/drawing/2014/main" id="{DBC4F9B0-7D1F-60EC-31FC-B0311598078E}"/>
              </a:ext>
            </a:extLst>
          </p:cNvPr>
          <p:cNvSpPr txBox="1"/>
          <p:nvPr/>
        </p:nvSpPr>
        <p:spPr>
          <a:xfrm>
            <a:off x="894734" y="4262075"/>
            <a:ext cx="3359526" cy="186100"/>
          </a:xfrm>
          <a:prstGeom prst="rect">
            <a:avLst/>
          </a:prstGeom>
          <a:noFill/>
          <a:ln>
            <a:noFill/>
          </a:ln>
        </p:spPr>
        <p:txBody>
          <a:bodyPr wrap="square" lIns="108000" tIns="108000" rIns="108000" bIns="108000" anchor="ctr" anchorCtr="0">
            <a:noAutofit/>
          </a:bodyPr>
          <a:lstStyle/>
          <a:p>
            <a:pPr>
              <a:spcBef>
                <a:spcPts val="1500"/>
              </a:spcBef>
              <a:buClr>
                <a:schemeClr val="accent5">
                  <a:lumMod val="75000"/>
                </a:schemeClr>
              </a:buClr>
            </a:pPr>
            <a:r>
              <a:rPr lang="en-US" sz="1200" b="1" dirty="0">
                <a:solidFill>
                  <a:srgbClr val="31691D"/>
                </a:solidFill>
                <a:ea typeface="Roboto" panose="02000000000000000000" pitchFamily="2" charset="0"/>
                <a:cs typeface="Roboto" panose="02000000000000000000" pitchFamily="2" charset="0"/>
              </a:rPr>
              <a:t>Global challenges beyond ESG</a:t>
            </a:r>
          </a:p>
        </p:txBody>
      </p:sp>
      <p:sp>
        <p:nvSpPr>
          <p:cNvPr id="14" name="Google Shape;657;p40">
            <a:extLst>
              <a:ext uri="{FF2B5EF4-FFF2-40B4-BE49-F238E27FC236}">
                <a16:creationId xmlns:a16="http://schemas.microsoft.com/office/drawing/2014/main" id="{85A4E220-37F1-DA50-71AE-3814F744340E}"/>
              </a:ext>
            </a:extLst>
          </p:cNvPr>
          <p:cNvSpPr txBox="1"/>
          <p:nvPr/>
        </p:nvSpPr>
        <p:spPr>
          <a:xfrm>
            <a:off x="894734" y="4487862"/>
            <a:ext cx="5171768" cy="2031325"/>
          </a:xfrm>
          <a:prstGeom prst="rect">
            <a:avLst/>
          </a:prstGeom>
          <a:noFill/>
        </p:spPr>
        <p:txBody>
          <a:bodyPr wrap="square">
            <a:spAutoFit/>
          </a:bodyPr>
          <a:lstStyle>
            <a:defPPr>
              <a:defRPr lang="en-US"/>
            </a:defPPr>
            <a:lvl1pPr marL="271463" indent="-271463">
              <a:spcBef>
                <a:spcPts val="1200"/>
              </a:spcBef>
              <a:buClr>
                <a:schemeClr val="accent5">
                  <a:lumMod val="75000"/>
                </a:schemeClr>
              </a:buClr>
              <a:buFont typeface="Wingdings 2" panose="05020102010507070707" pitchFamily="18" charset="2"/>
              <a:buChar char="¡"/>
              <a:defRPr sz="1250">
                <a:ea typeface="Roboto" panose="02000000000000000000" pitchFamily="2" charset="0"/>
                <a:cs typeface="Roboto" panose="02000000000000000000" pitchFamily="2" charset="0"/>
              </a:defRPr>
            </a:lvl1pPr>
          </a:lstStyle>
          <a:p>
            <a:pPr>
              <a:buClr>
                <a:srgbClr val="31691D"/>
              </a:buClr>
            </a:pPr>
            <a:r>
              <a:rPr lang="en-US" sz="1200" b="1" noProof="0" dirty="0">
                <a:solidFill>
                  <a:srgbClr val="31691D"/>
                </a:solidFill>
                <a:latin typeface="Aptos Narrow" panose="020B0004020202020204" pitchFamily="34" charset="0"/>
                <a:sym typeface="Roboto"/>
              </a:rPr>
              <a:t>Lack of access: </a:t>
            </a:r>
            <a:r>
              <a:rPr lang="en-US" sz="1200" dirty="0">
                <a:latin typeface="Aptos Narrow" panose="020B0004020202020204" pitchFamily="34" charset="0"/>
                <a:sym typeface="Roboto"/>
              </a:rPr>
              <a:t>Having access to suitable aggregates for concrete has become more challenging – creating conflicts even between nations</a:t>
            </a:r>
          </a:p>
          <a:p>
            <a:pPr>
              <a:buClr>
                <a:srgbClr val="31691D"/>
              </a:buClr>
            </a:pPr>
            <a:r>
              <a:rPr lang="en-US" sz="1200" b="1" dirty="0">
                <a:solidFill>
                  <a:srgbClr val="31691D"/>
                </a:solidFill>
                <a:latin typeface="Aptos Narrow" panose="020B0004020202020204" pitchFamily="34" charset="0"/>
                <a:sym typeface="Roboto"/>
              </a:rPr>
              <a:t>Aggregate imports: </a:t>
            </a:r>
            <a:r>
              <a:rPr lang="en-US" sz="1200" dirty="0">
                <a:latin typeface="Aptos Narrow" panose="020B0004020202020204" pitchFamily="34" charset="0"/>
                <a:sym typeface="Roboto"/>
              </a:rPr>
              <a:t>Aggregate imports are increasing creating challenges in logistics, scheduling, and costs – in addition to the environmental burden </a:t>
            </a:r>
          </a:p>
          <a:p>
            <a:pPr>
              <a:buClr>
                <a:srgbClr val="31691D"/>
              </a:buClr>
            </a:pPr>
            <a:r>
              <a:rPr lang="en-US" sz="1200" b="1" dirty="0">
                <a:solidFill>
                  <a:srgbClr val="31691D"/>
                </a:solidFill>
                <a:latin typeface="Aptos Narrow" panose="020B0004020202020204" pitchFamily="34" charset="0"/>
                <a:sym typeface="Roboto"/>
              </a:rPr>
              <a:t>Criminal behavior: </a:t>
            </a:r>
            <a:r>
              <a:rPr lang="en-US" sz="1200" dirty="0">
                <a:latin typeface="Aptos Narrow" panose="020B0004020202020204" pitchFamily="34" charset="0"/>
                <a:sym typeface="Roboto"/>
              </a:rPr>
              <a:t>Illegal sand mining is becoming one of largest organized criminal activities in various regions </a:t>
            </a:r>
          </a:p>
          <a:p>
            <a:pPr>
              <a:buClr>
                <a:srgbClr val="31691D"/>
              </a:buClr>
            </a:pPr>
            <a:r>
              <a:rPr lang="en-US" sz="1200" b="1" dirty="0">
                <a:solidFill>
                  <a:srgbClr val="31691D"/>
                </a:solidFill>
                <a:latin typeface="Aptos Narrow" panose="020B0004020202020204" pitchFamily="34" charset="0"/>
              </a:rPr>
              <a:t>Other challenges: </a:t>
            </a:r>
            <a:r>
              <a:rPr lang="en-US" sz="1200" kern="0" dirty="0">
                <a:latin typeface="Aptos Narrow" panose="020B0004020202020204" pitchFamily="34" charset="0"/>
                <a:ea typeface="Calibri" panose="020F0502020204030204" pitchFamily="34" charset="0"/>
                <a:cs typeface="Tahoma" panose="020B0604030504040204" pitchFamily="34" charset="0"/>
              </a:rPr>
              <a:t>Cost of logistics, increased lead times lack of efficiency and other project management concerns have become a major challenge</a:t>
            </a:r>
          </a:p>
        </p:txBody>
      </p:sp>
      <p:sp>
        <p:nvSpPr>
          <p:cNvPr id="15" name="TextBox 14">
            <a:extLst>
              <a:ext uri="{FF2B5EF4-FFF2-40B4-BE49-F238E27FC236}">
                <a16:creationId xmlns:a16="http://schemas.microsoft.com/office/drawing/2014/main" id="{9EDDEA24-E473-0704-C56A-CE10DABF5D42}"/>
              </a:ext>
            </a:extLst>
          </p:cNvPr>
          <p:cNvSpPr txBox="1"/>
          <p:nvPr/>
        </p:nvSpPr>
        <p:spPr>
          <a:xfrm>
            <a:off x="894733" y="6835412"/>
            <a:ext cx="4177329" cy="186100"/>
          </a:xfrm>
          <a:prstGeom prst="rect">
            <a:avLst/>
          </a:prstGeom>
          <a:noFill/>
          <a:ln>
            <a:noFill/>
          </a:ln>
        </p:spPr>
        <p:txBody>
          <a:bodyPr wrap="square" lIns="108000" tIns="108000" rIns="108000" bIns="108000" anchor="ctr" anchorCtr="0">
            <a:noAutofit/>
          </a:bodyPr>
          <a:lstStyle/>
          <a:p>
            <a:pPr>
              <a:spcBef>
                <a:spcPts val="1500"/>
              </a:spcBef>
              <a:buClr>
                <a:schemeClr val="accent5">
                  <a:lumMod val="75000"/>
                </a:schemeClr>
              </a:buClr>
            </a:pPr>
            <a:r>
              <a:rPr lang="en-US" sz="1200" b="1" dirty="0">
                <a:solidFill>
                  <a:srgbClr val="31691D"/>
                </a:solidFill>
                <a:ea typeface="Roboto" panose="02000000000000000000" pitchFamily="2" charset="0"/>
                <a:cs typeface="Roboto" panose="02000000000000000000" pitchFamily="2" charset="0"/>
              </a:rPr>
              <a:t>Financial opportunities relating to circular economy</a:t>
            </a:r>
          </a:p>
        </p:txBody>
      </p:sp>
      <p:sp>
        <p:nvSpPr>
          <p:cNvPr id="16" name="Google Shape;657;p40">
            <a:extLst>
              <a:ext uri="{FF2B5EF4-FFF2-40B4-BE49-F238E27FC236}">
                <a16:creationId xmlns:a16="http://schemas.microsoft.com/office/drawing/2014/main" id="{6A16B4CF-BD71-459E-C2A9-307ED42D9BEC}"/>
              </a:ext>
            </a:extLst>
          </p:cNvPr>
          <p:cNvSpPr txBox="1"/>
          <p:nvPr/>
        </p:nvSpPr>
        <p:spPr>
          <a:xfrm>
            <a:off x="894734" y="7061199"/>
            <a:ext cx="5171768" cy="2031325"/>
          </a:xfrm>
          <a:prstGeom prst="rect">
            <a:avLst/>
          </a:prstGeom>
          <a:noFill/>
        </p:spPr>
        <p:txBody>
          <a:bodyPr wrap="square">
            <a:spAutoFit/>
          </a:bodyPr>
          <a:lstStyle>
            <a:defPPr>
              <a:defRPr lang="en-US"/>
            </a:defPPr>
            <a:lvl1pPr marL="271463" indent="-271463">
              <a:spcBef>
                <a:spcPts val="1200"/>
              </a:spcBef>
              <a:buClr>
                <a:schemeClr val="accent5">
                  <a:lumMod val="75000"/>
                </a:schemeClr>
              </a:buClr>
              <a:buFont typeface="Wingdings 2" panose="05020102010507070707" pitchFamily="18" charset="2"/>
              <a:buChar char="¡"/>
              <a:defRPr sz="1250">
                <a:ea typeface="Roboto" panose="02000000000000000000" pitchFamily="2" charset="0"/>
                <a:cs typeface="Roboto" panose="02000000000000000000" pitchFamily="2" charset="0"/>
              </a:defRPr>
            </a:lvl1pPr>
          </a:lstStyle>
          <a:p>
            <a:pPr>
              <a:buClr>
                <a:srgbClr val="31691D"/>
              </a:buClr>
            </a:pPr>
            <a:r>
              <a:rPr lang="en-US" sz="1200" b="1" noProof="0" dirty="0">
                <a:solidFill>
                  <a:srgbClr val="31691D"/>
                </a:solidFill>
                <a:latin typeface="Aptos Narrow" panose="020B0004020202020204" pitchFamily="34" charset="0"/>
                <a:sym typeface="Roboto"/>
              </a:rPr>
              <a:t>USD +600bn industry:</a:t>
            </a:r>
            <a:r>
              <a:rPr lang="en-US" sz="1200" dirty="0">
                <a:latin typeface="Aptos Narrow" panose="020B0004020202020204" pitchFamily="34" charset="0"/>
                <a:sym typeface="Roboto"/>
              </a:rPr>
              <a:t> Continuously increasing demand for aggregates has created a USD +600 billion industry with demand for circular economy</a:t>
            </a:r>
          </a:p>
          <a:p>
            <a:pPr>
              <a:buClr>
                <a:srgbClr val="31691D"/>
              </a:buClr>
            </a:pPr>
            <a:r>
              <a:rPr lang="en-US" sz="1200" b="1" dirty="0">
                <a:solidFill>
                  <a:srgbClr val="31691D"/>
                </a:solidFill>
                <a:latin typeface="Aptos Narrow" panose="020B0004020202020204" pitchFamily="34" charset="0"/>
                <a:sym typeface="Roboto"/>
              </a:rPr>
              <a:t>Cheaper: </a:t>
            </a:r>
            <a:r>
              <a:rPr lang="en-US" sz="1200" dirty="0">
                <a:latin typeface="Aptos Narrow" panose="020B0004020202020204" pitchFamily="34" charset="0"/>
                <a:sym typeface="Roboto"/>
              </a:rPr>
              <a:t>Aggregate Replacing virgin aggregates with RCA Aggregates can offer a significantly cheaper alternative</a:t>
            </a:r>
          </a:p>
          <a:p>
            <a:pPr>
              <a:buClr>
                <a:srgbClr val="31691D"/>
              </a:buClr>
            </a:pPr>
            <a:r>
              <a:rPr lang="en-US" sz="1200" b="1" dirty="0">
                <a:solidFill>
                  <a:srgbClr val="31691D"/>
                </a:solidFill>
                <a:latin typeface="Aptos Narrow" panose="020B0004020202020204" pitchFamily="34" charset="0"/>
                <a:sym typeface="Roboto"/>
              </a:rPr>
              <a:t>Cost savings: </a:t>
            </a:r>
            <a:r>
              <a:rPr lang="en-US" sz="1200" dirty="0">
                <a:latin typeface="Aptos Narrow" panose="020B0004020202020204" pitchFamily="34" charset="0"/>
                <a:sym typeface="Roboto"/>
              </a:rPr>
              <a:t>Costs savings relating to aggregates, logistics, faster lead times, project management, on-site solutions significantly reduce project costs</a:t>
            </a:r>
          </a:p>
          <a:p>
            <a:pPr>
              <a:buClr>
                <a:srgbClr val="31691D"/>
              </a:buClr>
            </a:pPr>
            <a:r>
              <a:rPr lang="en-US" sz="1200" b="1" dirty="0">
                <a:solidFill>
                  <a:srgbClr val="31691D"/>
                </a:solidFill>
                <a:latin typeface="Aptos Narrow" panose="020B0004020202020204" pitchFamily="34" charset="0"/>
                <a:sym typeface="Roboto"/>
              </a:rPr>
              <a:t>CO2 reduction to profit: </a:t>
            </a:r>
            <a:r>
              <a:rPr lang="en-US" sz="1200" dirty="0">
                <a:latin typeface="Aptos Narrow" panose="020B0004020202020204" pitchFamily="34" charset="0"/>
                <a:sym typeface="Roboto"/>
              </a:rPr>
              <a:t>Being able to reduce CO2 by 0.1 tons per cubic meter of concrete can offer new avenues for additional profitability</a:t>
            </a:r>
            <a:endParaRPr lang="en-US" sz="1200" kern="0" dirty="0">
              <a:latin typeface="Aptos Narrow" panose="020B0004020202020204" pitchFamily="34" charset="0"/>
              <a:ea typeface="Calibri" panose="020F0502020204030204" pitchFamily="34" charset="0"/>
              <a:cs typeface="Tahoma" panose="020B0604030504040204" pitchFamily="34" charset="0"/>
            </a:endParaRPr>
          </a:p>
        </p:txBody>
      </p:sp>
    </p:spTree>
    <p:extLst>
      <p:ext uri="{BB962C8B-B14F-4D97-AF65-F5344CB8AC3E}">
        <p14:creationId xmlns:p14="http://schemas.microsoft.com/office/powerpoint/2010/main" val="2517137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ACE07-1651-F415-E4D9-C4E2F16B97B1}"/>
            </a:ext>
          </a:extLst>
        </p:cNvPr>
        <p:cNvGrpSpPr/>
        <p:nvPr/>
      </p:nvGrpSpPr>
      <p:grpSpPr>
        <a:xfrm>
          <a:off x="0" y="0"/>
          <a:ext cx="0" cy="0"/>
          <a:chOff x="0" y="0"/>
          <a:chExt cx="0" cy="0"/>
        </a:xfrm>
      </p:grpSpPr>
      <p:sp>
        <p:nvSpPr>
          <p:cNvPr id="4" name="Google Shape;531;p29">
            <a:extLst>
              <a:ext uri="{FF2B5EF4-FFF2-40B4-BE49-F238E27FC236}">
                <a16:creationId xmlns:a16="http://schemas.microsoft.com/office/drawing/2014/main" id="{C79BB2CE-F9B9-0BD9-9116-B7F427E1B685}"/>
              </a:ext>
            </a:extLst>
          </p:cNvPr>
          <p:cNvSpPr/>
          <p:nvPr/>
        </p:nvSpPr>
        <p:spPr>
          <a:xfrm>
            <a:off x="2001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About us</a:t>
            </a:r>
            <a:endParaRPr sz="1200" dirty="0">
              <a:solidFill>
                <a:schemeClr val="bg1"/>
              </a:solidFill>
            </a:endParaRPr>
          </a:p>
        </p:txBody>
      </p:sp>
      <p:sp>
        <p:nvSpPr>
          <p:cNvPr id="5" name="Google Shape;531;p29">
            <a:extLst>
              <a:ext uri="{FF2B5EF4-FFF2-40B4-BE49-F238E27FC236}">
                <a16:creationId xmlns:a16="http://schemas.microsoft.com/office/drawing/2014/main" id="{3F14D773-1182-06AF-45EB-CD845283BCAC}"/>
              </a:ext>
            </a:extLst>
          </p:cNvPr>
          <p:cNvSpPr/>
          <p:nvPr/>
        </p:nvSpPr>
        <p:spPr>
          <a:xfrm>
            <a:off x="13685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Market demand</a:t>
            </a:r>
            <a:endParaRPr sz="1200" dirty="0">
              <a:solidFill>
                <a:schemeClr val="bg1"/>
              </a:solidFill>
            </a:endParaRPr>
          </a:p>
        </p:txBody>
      </p:sp>
      <p:sp>
        <p:nvSpPr>
          <p:cNvPr id="6" name="Google Shape;531;p29">
            <a:extLst>
              <a:ext uri="{FF2B5EF4-FFF2-40B4-BE49-F238E27FC236}">
                <a16:creationId xmlns:a16="http://schemas.microsoft.com/office/drawing/2014/main" id="{372F82A8-06C7-8D4C-7F10-EDA950B6B0CD}"/>
              </a:ext>
            </a:extLst>
          </p:cNvPr>
          <p:cNvSpPr/>
          <p:nvPr/>
        </p:nvSpPr>
        <p:spPr>
          <a:xfrm>
            <a:off x="2536968" y="142710"/>
            <a:ext cx="1019032" cy="377990"/>
          </a:xfrm>
          <a:prstGeom prst="roundRect">
            <a:avLst>
              <a:gd name="adj" fmla="val 16667"/>
            </a:avLst>
          </a:prstGeom>
          <a:solidFill>
            <a:schemeClr val="accent6">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Solution </a:t>
            </a:r>
            <a:br>
              <a:rPr lang="fi-FI" sz="1200" dirty="0">
                <a:solidFill>
                  <a:schemeClr val="bg1"/>
                </a:solidFill>
              </a:rPr>
            </a:br>
            <a:r>
              <a:rPr lang="fi-FI" sz="1200" dirty="0">
                <a:solidFill>
                  <a:schemeClr val="bg1"/>
                </a:solidFill>
              </a:rPr>
              <a:t>&amp; impact</a:t>
            </a:r>
            <a:endParaRPr sz="1200" dirty="0">
              <a:solidFill>
                <a:schemeClr val="bg1"/>
              </a:solidFill>
            </a:endParaRPr>
          </a:p>
        </p:txBody>
      </p:sp>
      <p:sp>
        <p:nvSpPr>
          <p:cNvPr id="7" name="Google Shape;531;p29">
            <a:extLst>
              <a:ext uri="{FF2B5EF4-FFF2-40B4-BE49-F238E27FC236}">
                <a16:creationId xmlns:a16="http://schemas.microsoft.com/office/drawing/2014/main" id="{AA5CDF6E-8815-DBDF-903E-DC64468F5BEE}"/>
              </a:ext>
            </a:extLst>
          </p:cNvPr>
          <p:cNvSpPr/>
          <p:nvPr/>
        </p:nvSpPr>
        <p:spPr>
          <a:xfrm>
            <a:off x="37053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Team and advisors</a:t>
            </a:r>
            <a:endParaRPr sz="1200" dirty="0">
              <a:solidFill>
                <a:schemeClr val="bg1"/>
              </a:solidFill>
            </a:endParaRPr>
          </a:p>
        </p:txBody>
      </p:sp>
      <p:sp>
        <p:nvSpPr>
          <p:cNvPr id="8" name="Google Shape;531;p29">
            <a:extLst>
              <a:ext uri="{FF2B5EF4-FFF2-40B4-BE49-F238E27FC236}">
                <a16:creationId xmlns:a16="http://schemas.microsoft.com/office/drawing/2014/main" id="{154D4D51-3AAC-CBBB-FA11-3D95D1A3B9EB}"/>
              </a:ext>
            </a:extLst>
          </p:cNvPr>
          <p:cNvSpPr/>
          <p:nvPr/>
        </p:nvSpPr>
        <p:spPr>
          <a:xfrm>
            <a:off x="48737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Contact </a:t>
            </a:r>
            <a:br>
              <a:rPr lang="fi-FI" sz="1200" dirty="0">
                <a:solidFill>
                  <a:schemeClr val="bg1"/>
                </a:solidFill>
              </a:rPr>
            </a:br>
            <a:r>
              <a:rPr lang="fi-FI" sz="1200" dirty="0">
                <a:solidFill>
                  <a:schemeClr val="bg1"/>
                </a:solidFill>
              </a:rPr>
              <a:t>us</a:t>
            </a:r>
            <a:endParaRPr sz="1200" dirty="0">
              <a:solidFill>
                <a:schemeClr val="bg1"/>
              </a:solidFill>
            </a:endParaRPr>
          </a:p>
        </p:txBody>
      </p:sp>
      <p:sp>
        <p:nvSpPr>
          <p:cNvPr id="55" name="Text Box 3">
            <a:extLst>
              <a:ext uri="{FF2B5EF4-FFF2-40B4-BE49-F238E27FC236}">
                <a16:creationId xmlns:a16="http://schemas.microsoft.com/office/drawing/2014/main" id="{98F8DD31-C03E-BD87-C35B-5B46D0677F9D}"/>
              </a:ext>
            </a:extLst>
          </p:cNvPr>
          <p:cNvSpPr txBox="1">
            <a:spLocks noChangeArrowheads="1"/>
          </p:cNvSpPr>
          <p:nvPr/>
        </p:nvSpPr>
        <p:spPr bwMode="auto">
          <a:xfrm>
            <a:off x="381722" y="1133618"/>
            <a:ext cx="2252453" cy="48852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lvl="0" algn="ctr">
              <a:defRPr sz="16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l">
              <a:buFont typeface="Wingdings" panose="05000000000000000000" pitchFamily="2" charset="2"/>
              <a:buChar char="§"/>
            </a:pPr>
            <a:r>
              <a:rPr lang="en-GB" sz="1300" dirty="0">
                <a:solidFill>
                  <a:srgbClr val="31691D"/>
                </a:solidFill>
              </a:rPr>
              <a:t>Customer need </a:t>
            </a:r>
            <a:r>
              <a:rPr lang="en-GB" sz="1300" b="0" dirty="0">
                <a:solidFill>
                  <a:schemeClr val="tx1"/>
                </a:solidFill>
              </a:rPr>
              <a:t>drives generation of RCA (size and type of crushed concrete, type of additives, mixing plans, etc.).</a:t>
            </a:r>
          </a:p>
          <a:p>
            <a:pPr marL="285750" indent="-285750" algn="l">
              <a:buFont typeface="Wingdings" panose="05000000000000000000" pitchFamily="2" charset="2"/>
              <a:buChar char="§"/>
            </a:pPr>
            <a:endParaRPr lang="en-GB" sz="1300" dirty="0">
              <a:solidFill>
                <a:srgbClr val="31691D"/>
              </a:solidFill>
            </a:endParaRPr>
          </a:p>
          <a:p>
            <a:pPr marL="285750" indent="-285750" algn="l">
              <a:buFont typeface="Wingdings" panose="05000000000000000000" pitchFamily="2" charset="2"/>
              <a:buChar char="§"/>
            </a:pPr>
            <a:r>
              <a:rPr lang="en-GB" sz="1300" dirty="0">
                <a:solidFill>
                  <a:srgbClr val="31691D"/>
                </a:solidFill>
              </a:rPr>
              <a:t>On-boarding </a:t>
            </a:r>
            <a:r>
              <a:rPr lang="en-GB" sz="1300" b="0" dirty="0">
                <a:solidFill>
                  <a:schemeClr val="tx1"/>
                </a:solidFill>
              </a:rPr>
              <a:t>requirements and specifications from customers relating to the end-user applications are used to optimise the generation of RCA from CDW to replace aggregates when producing new concrete.</a:t>
            </a:r>
          </a:p>
          <a:p>
            <a:pPr marL="285750" indent="-285750" algn="l">
              <a:buFont typeface="Wingdings" panose="05000000000000000000" pitchFamily="2" charset="2"/>
              <a:buChar char="§"/>
            </a:pPr>
            <a:endParaRPr lang="en-GB" sz="1300" dirty="0">
              <a:solidFill>
                <a:srgbClr val="31691D"/>
              </a:solidFill>
            </a:endParaRPr>
          </a:p>
          <a:p>
            <a:pPr marL="285750" indent="-285750" algn="l">
              <a:buFont typeface="Wingdings" panose="05000000000000000000" pitchFamily="2" charset="2"/>
              <a:buChar char="§"/>
            </a:pPr>
            <a:r>
              <a:rPr lang="en-GB" sz="1300" dirty="0">
                <a:solidFill>
                  <a:srgbClr val="31691D"/>
                </a:solidFill>
              </a:rPr>
              <a:t>AI driven digital platform </a:t>
            </a:r>
            <a:r>
              <a:rPr lang="en-GB" sz="1300" b="0" dirty="0">
                <a:solidFill>
                  <a:schemeClr val="tx1"/>
                </a:solidFill>
              </a:rPr>
              <a:t>helps to manage the entire RCA value chain for access, costs and quality control. </a:t>
            </a:r>
          </a:p>
          <a:p>
            <a:pPr marL="285750" indent="-285750" algn="l">
              <a:buFont typeface="Wingdings" panose="05000000000000000000" pitchFamily="2" charset="2"/>
              <a:buChar char="§"/>
            </a:pPr>
            <a:endParaRPr lang="en-GB" sz="1400" dirty="0">
              <a:solidFill>
                <a:srgbClr val="31691D"/>
              </a:solidFill>
            </a:endParaRPr>
          </a:p>
        </p:txBody>
      </p:sp>
      <p:sp>
        <p:nvSpPr>
          <p:cNvPr id="57" name="Rectangle 56">
            <a:extLst>
              <a:ext uri="{FF2B5EF4-FFF2-40B4-BE49-F238E27FC236}">
                <a16:creationId xmlns:a16="http://schemas.microsoft.com/office/drawing/2014/main" id="{3236F2CA-7110-ADE3-4AAF-372246333CA2}"/>
              </a:ext>
            </a:extLst>
          </p:cNvPr>
          <p:cNvSpPr/>
          <p:nvPr/>
        </p:nvSpPr>
        <p:spPr>
          <a:xfrm rot="5400000">
            <a:off x="5217999" y="2547843"/>
            <a:ext cx="679975" cy="104480"/>
          </a:xfrm>
          <a:prstGeom prst="rect">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58" name="Picture 2" descr="Test concrete wall (after cores drilled) ">
            <a:extLst>
              <a:ext uri="{FF2B5EF4-FFF2-40B4-BE49-F238E27FC236}">
                <a16:creationId xmlns:a16="http://schemas.microsoft.com/office/drawing/2014/main" id="{7AF90936-C94C-EA88-91AB-1DA69AA004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0" t="13488" r="36090" b="33300"/>
          <a:stretch>
            <a:fillRect/>
          </a:stretch>
        </p:blipFill>
        <p:spPr bwMode="auto">
          <a:xfrm>
            <a:off x="3107347" y="1857008"/>
            <a:ext cx="561438" cy="256973"/>
          </a:xfrm>
          <a:prstGeom prst="rect">
            <a:avLst/>
          </a:prstGeom>
          <a:noFill/>
          <a:ln>
            <a:solidFill>
              <a:srgbClr val="5C869B"/>
            </a:solidFill>
          </a:ln>
          <a:extLst>
            <a:ext uri="{909E8E84-426E-40DD-AFC4-6F175D3DCCD1}">
              <a14:hiddenFill xmlns:a14="http://schemas.microsoft.com/office/drawing/2010/main">
                <a:solidFill>
                  <a:srgbClr val="FFFFFF"/>
                </a:solidFill>
              </a14:hiddenFill>
            </a:ext>
          </a:extLst>
        </p:spPr>
      </p:pic>
      <p:sp>
        <p:nvSpPr>
          <p:cNvPr id="59" name="Rectangle: Rounded Corners 58">
            <a:extLst>
              <a:ext uri="{FF2B5EF4-FFF2-40B4-BE49-F238E27FC236}">
                <a16:creationId xmlns:a16="http://schemas.microsoft.com/office/drawing/2014/main" id="{9447340B-5FBA-67C8-3D69-CC91EC7FDCB2}"/>
              </a:ext>
            </a:extLst>
          </p:cNvPr>
          <p:cNvSpPr/>
          <p:nvPr/>
        </p:nvSpPr>
        <p:spPr>
          <a:xfrm>
            <a:off x="3048503" y="1047278"/>
            <a:ext cx="1490631" cy="455216"/>
          </a:xfrm>
          <a:prstGeom prst="roundRect">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fi-FI" sz="1100" b="1" dirty="0">
                <a:solidFill>
                  <a:schemeClr val="bg1"/>
                </a:solidFill>
              </a:rPr>
              <a:t>Imaging and Certify (Data gathering)</a:t>
            </a:r>
          </a:p>
        </p:txBody>
      </p:sp>
      <p:pic>
        <p:nvPicPr>
          <p:cNvPr id="60" name="Picture 4" descr="Image result for leica captivate">
            <a:extLst>
              <a:ext uri="{FF2B5EF4-FFF2-40B4-BE49-F238E27FC236}">
                <a16:creationId xmlns:a16="http://schemas.microsoft.com/office/drawing/2014/main" id="{F09AAEBD-8123-0F1F-A67B-F369163367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12" t="11365" r="12395" b="10114"/>
          <a:stretch>
            <a:fillRect/>
          </a:stretch>
        </p:blipFill>
        <p:spPr bwMode="auto">
          <a:xfrm>
            <a:off x="3044884" y="1502494"/>
            <a:ext cx="678176" cy="33431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28194139-A7D7-8D46-BBE1-E2B551F07C47}"/>
              </a:ext>
            </a:extLst>
          </p:cNvPr>
          <p:cNvPicPr>
            <a:picLocks noChangeAspect="1"/>
          </p:cNvPicPr>
          <p:nvPr/>
        </p:nvPicPr>
        <p:blipFill>
          <a:blip r:embed="rId4"/>
          <a:srcRect t="1" r="33414" b="11480"/>
          <a:stretch>
            <a:fillRect/>
          </a:stretch>
        </p:blipFill>
        <p:spPr>
          <a:xfrm>
            <a:off x="3805875" y="1548189"/>
            <a:ext cx="673135" cy="455217"/>
          </a:xfrm>
          <a:prstGeom prst="rect">
            <a:avLst/>
          </a:prstGeom>
        </p:spPr>
      </p:pic>
      <p:sp>
        <p:nvSpPr>
          <p:cNvPr id="62" name="Rectangle: Rounded Corners 61">
            <a:extLst>
              <a:ext uri="{FF2B5EF4-FFF2-40B4-BE49-F238E27FC236}">
                <a16:creationId xmlns:a16="http://schemas.microsoft.com/office/drawing/2014/main" id="{6441D9D3-9FCD-E812-8061-52844A17325C}"/>
              </a:ext>
            </a:extLst>
          </p:cNvPr>
          <p:cNvSpPr/>
          <p:nvPr/>
        </p:nvSpPr>
        <p:spPr>
          <a:xfrm>
            <a:off x="3065963" y="2370602"/>
            <a:ext cx="1419628" cy="455216"/>
          </a:xfrm>
          <a:prstGeom prst="roundRect">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Ins="36000" rtlCol="0" anchor="ctr"/>
          <a:lstStyle/>
          <a:p>
            <a:pPr lvl="0" algn="ctr"/>
            <a:r>
              <a:rPr lang="fi-FI" sz="1100" b="1" dirty="0">
                <a:solidFill>
                  <a:schemeClr val="bg1"/>
                </a:solidFill>
              </a:rPr>
              <a:t>Classify and Process (AI Driven) </a:t>
            </a:r>
          </a:p>
        </p:txBody>
      </p:sp>
      <p:pic>
        <p:nvPicPr>
          <p:cNvPr id="63" name="Picture 62">
            <a:extLst>
              <a:ext uri="{FF2B5EF4-FFF2-40B4-BE49-F238E27FC236}">
                <a16:creationId xmlns:a16="http://schemas.microsoft.com/office/drawing/2014/main" id="{AC5960B5-0605-1505-9F92-F988695F0354}"/>
              </a:ext>
            </a:extLst>
          </p:cNvPr>
          <p:cNvPicPr>
            <a:picLocks noChangeAspect="1"/>
          </p:cNvPicPr>
          <p:nvPr/>
        </p:nvPicPr>
        <p:blipFill>
          <a:blip r:embed="rId5"/>
          <a:stretch>
            <a:fillRect/>
          </a:stretch>
        </p:blipFill>
        <p:spPr>
          <a:xfrm>
            <a:off x="3053224" y="2887070"/>
            <a:ext cx="557033" cy="611088"/>
          </a:xfrm>
          <a:prstGeom prst="rect">
            <a:avLst/>
          </a:prstGeom>
        </p:spPr>
      </p:pic>
      <p:pic>
        <p:nvPicPr>
          <p:cNvPr id="64" name="Picture 63">
            <a:extLst>
              <a:ext uri="{FF2B5EF4-FFF2-40B4-BE49-F238E27FC236}">
                <a16:creationId xmlns:a16="http://schemas.microsoft.com/office/drawing/2014/main" id="{7F9C3013-A78B-61B5-10CF-DC6505551BF9}"/>
              </a:ext>
            </a:extLst>
          </p:cNvPr>
          <p:cNvPicPr>
            <a:picLocks noChangeAspect="1"/>
          </p:cNvPicPr>
          <p:nvPr/>
        </p:nvPicPr>
        <p:blipFill>
          <a:blip r:embed="rId6"/>
          <a:stretch>
            <a:fillRect/>
          </a:stretch>
        </p:blipFill>
        <p:spPr>
          <a:xfrm>
            <a:off x="3633730" y="2928341"/>
            <a:ext cx="851861" cy="441061"/>
          </a:xfrm>
          <a:prstGeom prst="rect">
            <a:avLst/>
          </a:prstGeom>
        </p:spPr>
      </p:pic>
      <p:sp>
        <p:nvSpPr>
          <p:cNvPr id="65" name="Rectangle: Rounded Corners 64">
            <a:extLst>
              <a:ext uri="{FF2B5EF4-FFF2-40B4-BE49-F238E27FC236}">
                <a16:creationId xmlns:a16="http://schemas.microsoft.com/office/drawing/2014/main" id="{57EFA5C3-4F43-9BB3-FBA0-FEE7F450A183}"/>
              </a:ext>
            </a:extLst>
          </p:cNvPr>
          <p:cNvSpPr/>
          <p:nvPr/>
        </p:nvSpPr>
        <p:spPr>
          <a:xfrm>
            <a:off x="3078769" y="3693926"/>
            <a:ext cx="1419628" cy="455216"/>
          </a:xfrm>
          <a:prstGeom prst="roundRect">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fi-FI" sz="1100" b="1" dirty="0">
                <a:solidFill>
                  <a:schemeClr val="bg1"/>
                </a:solidFill>
              </a:rPr>
              <a:t>Crushing &amp; Sieving (equipment today)</a:t>
            </a:r>
          </a:p>
        </p:txBody>
      </p:sp>
      <p:pic>
        <p:nvPicPr>
          <p:cNvPr id="66" name="Picture 65">
            <a:extLst>
              <a:ext uri="{FF2B5EF4-FFF2-40B4-BE49-F238E27FC236}">
                <a16:creationId xmlns:a16="http://schemas.microsoft.com/office/drawing/2014/main" id="{620A998F-9FC8-2E7F-D730-9999F7860A4D}"/>
              </a:ext>
            </a:extLst>
          </p:cNvPr>
          <p:cNvPicPr>
            <a:picLocks noChangeAspect="1"/>
          </p:cNvPicPr>
          <p:nvPr/>
        </p:nvPicPr>
        <p:blipFill>
          <a:blip r:embed="rId7"/>
          <a:stretch>
            <a:fillRect/>
          </a:stretch>
        </p:blipFill>
        <p:spPr>
          <a:xfrm>
            <a:off x="3588655" y="4194186"/>
            <a:ext cx="503573" cy="525799"/>
          </a:xfrm>
          <a:prstGeom prst="rect">
            <a:avLst/>
          </a:prstGeom>
          <a:ln>
            <a:noFill/>
          </a:ln>
          <a:effectLst>
            <a:outerShdw blurRad="292100" dist="139700" dir="2700000" algn="tl" rotWithShape="0">
              <a:srgbClr val="333333">
                <a:alpha val="65000"/>
              </a:srgbClr>
            </a:outerShdw>
          </a:effectLst>
        </p:spPr>
      </p:pic>
      <p:pic>
        <p:nvPicPr>
          <p:cNvPr id="67" name="Picture 2">
            <a:extLst>
              <a:ext uri="{FF2B5EF4-FFF2-40B4-BE49-F238E27FC236}">
                <a16:creationId xmlns:a16="http://schemas.microsoft.com/office/drawing/2014/main" id="{01240743-6B65-1C42-2D3D-F50F3D7D90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7086" y="4202868"/>
            <a:ext cx="460739" cy="2581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0E1E3520-4EB6-73FD-9DC9-FF6EF12E1DDF}"/>
              </a:ext>
            </a:extLst>
          </p:cNvPr>
          <p:cNvPicPr>
            <a:picLocks noChangeAspect="1"/>
          </p:cNvPicPr>
          <p:nvPr/>
        </p:nvPicPr>
        <p:blipFill>
          <a:blip r:embed="rId9"/>
          <a:srcRect l="1" r="49249"/>
          <a:stretch>
            <a:fillRect/>
          </a:stretch>
        </p:blipFill>
        <p:spPr>
          <a:xfrm>
            <a:off x="4133058" y="4195886"/>
            <a:ext cx="352533" cy="516148"/>
          </a:xfrm>
          <a:prstGeom prst="rect">
            <a:avLst/>
          </a:prstGeom>
        </p:spPr>
      </p:pic>
      <p:pic>
        <p:nvPicPr>
          <p:cNvPr id="69" name="Picture 68">
            <a:extLst>
              <a:ext uri="{FF2B5EF4-FFF2-40B4-BE49-F238E27FC236}">
                <a16:creationId xmlns:a16="http://schemas.microsoft.com/office/drawing/2014/main" id="{181E4C86-9EEF-0B4B-82A4-2F57E15197F7}"/>
              </a:ext>
            </a:extLst>
          </p:cNvPr>
          <p:cNvPicPr>
            <a:picLocks noChangeAspect="1"/>
          </p:cNvPicPr>
          <p:nvPr/>
        </p:nvPicPr>
        <p:blipFill>
          <a:blip r:embed="rId10"/>
          <a:stretch>
            <a:fillRect/>
          </a:stretch>
        </p:blipFill>
        <p:spPr>
          <a:xfrm>
            <a:off x="3078769" y="4488072"/>
            <a:ext cx="466594" cy="240595"/>
          </a:xfrm>
          <a:prstGeom prst="rect">
            <a:avLst/>
          </a:prstGeom>
        </p:spPr>
      </p:pic>
      <p:sp>
        <p:nvSpPr>
          <p:cNvPr id="70" name="Rectangle: Rounded Corners 69">
            <a:extLst>
              <a:ext uri="{FF2B5EF4-FFF2-40B4-BE49-F238E27FC236}">
                <a16:creationId xmlns:a16="http://schemas.microsoft.com/office/drawing/2014/main" id="{A1D59BAF-0721-4DBA-349B-CE4D62545E23}"/>
              </a:ext>
            </a:extLst>
          </p:cNvPr>
          <p:cNvSpPr/>
          <p:nvPr/>
        </p:nvSpPr>
        <p:spPr>
          <a:xfrm>
            <a:off x="3044884" y="5017249"/>
            <a:ext cx="1490631" cy="455216"/>
          </a:xfrm>
          <a:prstGeom prst="roundRect">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fi-FI" sz="1100" b="1">
                <a:solidFill>
                  <a:schemeClr val="bg1"/>
                </a:solidFill>
              </a:rPr>
              <a:t>Mixing &amp; Additives (global access)</a:t>
            </a:r>
            <a:endParaRPr lang="fi-FI" sz="1100" b="1" dirty="0">
              <a:solidFill>
                <a:schemeClr val="bg1"/>
              </a:solidFill>
            </a:endParaRPr>
          </a:p>
        </p:txBody>
      </p:sp>
      <p:pic>
        <p:nvPicPr>
          <p:cNvPr id="71" name="Picture 70">
            <a:extLst>
              <a:ext uri="{FF2B5EF4-FFF2-40B4-BE49-F238E27FC236}">
                <a16:creationId xmlns:a16="http://schemas.microsoft.com/office/drawing/2014/main" id="{72C4B4E9-492F-BD9F-58AA-D944F536259A}"/>
              </a:ext>
            </a:extLst>
          </p:cNvPr>
          <p:cNvPicPr>
            <a:picLocks noChangeAspect="1"/>
          </p:cNvPicPr>
          <p:nvPr/>
        </p:nvPicPr>
        <p:blipFill>
          <a:blip r:embed="rId11"/>
          <a:stretch>
            <a:fillRect/>
          </a:stretch>
        </p:blipFill>
        <p:spPr>
          <a:xfrm>
            <a:off x="3093012" y="5515148"/>
            <a:ext cx="540718" cy="320900"/>
          </a:xfrm>
          <a:prstGeom prst="rect">
            <a:avLst/>
          </a:prstGeom>
        </p:spPr>
      </p:pic>
      <p:pic>
        <p:nvPicPr>
          <p:cNvPr id="72" name="Picture 71">
            <a:extLst>
              <a:ext uri="{FF2B5EF4-FFF2-40B4-BE49-F238E27FC236}">
                <a16:creationId xmlns:a16="http://schemas.microsoft.com/office/drawing/2014/main" id="{BD3EC652-AA9A-458C-7B40-4873A862A691}"/>
              </a:ext>
            </a:extLst>
          </p:cNvPr>
          <p:cNvPicPr>
            <a:picLocks noChangeAspect="1"/>
          </p:cNvPicPr>
          <p:nvPr/>
        </p:nvPicPr>
        <p:blipFill>
          <a:blip r:embed="rId12"/>
          <a:stretch>
            <a:fillRect/>
          </a:stretch>
        </p:blipFill>
        <p:spPr>
          <a:xfrm>
            <a:off x="3093012" y="5892557"/>
            <a:ext cx="540718" cy="252679"/>
          </a:xfrm>
          <a:prstGeom prst="rect">
            <a:avLst/>
          </a:prstGeom>
        </p:spPr>
      </p:pic>
      <p:pic>
        <p:nvPicPr>
          <p:cNvPr id="73" name="Picture 8" descr="Mobile Concrete Batching Plants | CMQ Engineering">
            <a:extLst>
              <a:ext uri="{FF2B5EF4-FFF2-40B4-BE49-F238E27FC236}">
                <a16:creationId xmlns:a16="http://schemas.microsoft.com/office/drawing/2014/main" id="{746D5DF4-FC13-A6BF-9494-F5E7DF868C7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008"/>
          <a:stretch>
            <a:fillRect/>
          </a:stretch>
        </p:blipFill>
        <p:spPr bwMode="auto">
          <a:xfrm>
            <a:off x="3788583" y="5549521"/>
            <a:ext cx="716834" cy="59741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What You Need to Know About AI-Powered Transformation">
            <a:extLst>
              <a:ext uri="{FF2B5EF4-FFF2-40B4-BE49-F238E27FC236}">
                <a16:creationId xmlns:a16="http://schemas.microsoft.com/office/drawing/2014/main" id="{4324DD64-6773-928C-F3D1-3BFF8FAFD6C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4774" y="3154292"/>
            <a:ext cx="1041752" cy="63474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7" name="Text Box 3">
            <a:extLst>
              <a:ext uri="{FF2B5EF4-FFF2-40B4-BE49-F238E27FC236}">
                <a16:creationId xmlns:a16="http://schemas.microsoft.com/office/drawing/2014/main" id="{0D1D598C-2250-061F-3A70-D46011E61B81}"/>
              </a:ext>
            </a:extLst>
          </p:cNvPr>
          <p:cNvSpPr txBox="1">
            <a:spLocks noChangeArrowheads="1"/>
          </p:cNvSpPr>
          <p:nvPr/>
        </p:nvSpPr>
        <p:spPr bwMode="auto">
          <a:xfrm>
            <a:off x="4979022" y="1082251"/>
            <a:ext cx="1143361" cy="460016"/>
          </a:xfrm>
          <a:prstGeom prst="rect">
            <a:avLst/>
          </a:prstGeom>
          <a:noFill/>
          <a:ln w="12700">
            <a:noFill/>
            <a:miter lim="800000"/>
            <a:headEnd type="none" w="sm" len="sm"/>
            <a:tailEnd type="none" w="sm" len="sm"/>
          </a:ln>
        </p:spPr>
        <p:txBody>
          <a:bodyPr lIns="18000" tIns="44450" rIns="18000" bIns="44450"/>
          <a:lstStyle>
            <a:lvl1pPr marL="290513" indent="-290513">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gn="ctr">
              <a:spcBef>
                <a:spcPts val="600"/>
              </a:spcBef>
              <a:buClr>
                <a:schemeClr val="accent5">
                  <a:lumMod val="75000"/>
                </a:schemeClr>
              </a:buClr>
              <a:buNone/>
              <a:defRPr/>
            </a:pPr>
            <a:r>
              <a:rPr lang="en-US" sz="1200" b="1" i="1" dirty="0">
                <a:solidFill>
                  <a:srgbClr val="31691D"/>
                </a:solidFill>
                <a:latin typeface="Roboto"/>
              </a:rPr>
              <a:t>Project owners and contractors</a:t>
            </a:r>
            <a:endParaRPr lang="en-US" sz="1200" dirty="0">
              <a:solidFill>
                <a:srgbClr val="31691D"/>
              </a:solidFill>
              <a:latin typeface="Roboto"/>
            </a:endParaRPr>
          </a:p>
        </p:txBody>
      </p:sp>
      <p:pic>
        <p:nvPicPr>
          <p:cNvPr id="78" name="Picture 77">
            <a:extLst>
              <a:ext uri="{FF2B5EF4-FFF2-40B4-BE49-F238E27FC236}">
                <a16:creationId xmlns:a16="http://schemas.microsoft.com/office/drawing/2014/main" id="{F89ACFD4-E4DF-EAB5-FD76-6C88D36148D7}"/>
              </a:ext>
            </a:extLst>
          </p:cNvPr>
          <p:cNvPicPr>
            <a:picLocks noChangeAspect="1"/>
          </p:cNvPicPr>
          <p:nvPr/>
        </p:nvPicPr>
        <p:blipFill>
          <a:blip r:embed="rId15"/>
          <a:stretch>
            <a:fillRect/>
          </a:stretch>
        </p:blipFill>
        <p:spPr>
          <a:xfrm>
            <a:off x="5642940" y="1887074"/>
            <a:ext cx="298194" cy="249024"/>
          </a:xfrm>
          <a:prstGeom prst="rect">
            <a:avLst/>
          </a:prstGeom>
        </p:spPr>
      </p:pic>
      <p:pic>
        <p:nvPicPr>
          <p:cNvPr id="79" name="Picture 78">
            <a:extLst>
              <a:ext uri="{FF2B5EF4-FFF2-40B4-BE49-F238E27FC236}">
                <a16:creationId xmlns:a16="http://schemas.microsoft.com/office/drawing/2014/main" id="{3495A98C-A85D-0C0D-CF63-7C55166E37CB}"/>
              </a:ext>
            </a:extLst>
          </p:cNvPr>
          <p:cNvPicPr>
            <a:picLocks noChangeAspect="1"/>
          </p:cNvPicPr>
          <p:nvPr/>
        </p:nvPicPr>
        <p:blipFill>
          <a:blip r:embed="rId16"/>
          <a:stretch>
            <a:fillRect/>
          </a:stretch>
        </p:blipFill>
        <p:spPr>
          <a:xfrm>
            <a:off x="5030093" y="1838899"/>
            <a:ext cx="449915" cy="273487"/>
          </a:xfrm>
          <a:prstGeom prst="rect">
            <a:avLst/>
          </a:prstGeom>
        </p:spPr>
      </p:pic>
      <p:pic>
        <p:nvPicPr>
          <p:cNvPr id="80" name="Picture 79">
            <a:extLst>
              <a:ext uri="{FF2B5EF4-FFF2-40B4-BE49-F238E27FC236}">
                <a16:creationId xmlns:a16="http://schemas.microsoft.com/office/drawing/2014/main" id="{A524AA1D-4D8F-105C-B091-9577B95457DC}"/>
              </a:ext>
            </a:extLst>
          </p:cNvPr>
          <p:cNvPicPr>
            <a:picLocks noChangeAspect="1"/>
          </p:cNvPicPr>
          <p:nvPr/>
        </p:nvPicPr>
        <p:blipFill>
          <a:blip r:embed="rId17"/>
          <a:stretch>
            <a:fillRect/>
          </a:stretch>
        </p:blipFill>
        <p:spPr>
          <a:xfrm>
            <a:off x="5062115" y="1515199"/>
            <a:ext cx="417893" cy="273487"/>
          </a:xfrm>
          <a:prstGeom prst="rect">
            <a:avLst/>
          </a:prstGeom>
        </p:spPr>
      </p:pic>
      <p:sp>
        <p:nvSpPr>
          <p:cNvPr id="81" name="Arrow: Up 80">
            <a:extLst>
              <a:ext uri="{FF2B5EF4-FFF2-40B4-BE49-F238E27FC236}">
                <a16:creationId xmlns:a16="http://schemas.microsoft.com/office/drawing/2014/main" id="{F0D6793D-B8A0-41F1-C2AC-C6745874E43C}"/>
              </a:ext>
            </a:extLst>
          </p:cNvPr>
          <p:cNvSpPr/>
          <p:nvPr/>
        </p:nvSpPr>
        <p:spPr>
          <a:xfrm rot="10800000">
            <a:off x="5451362" y="2748059"/>
            <a:ext cx="211034" cy="418072"/>
          </a:xfrm>
          <a:prstGeom prst="upArrow">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2" name="Text Box 3">
            <a:extLst>
              <a:ext uri="{FF2B5EF4-FFF2-40B4-BE49-F238E27FC236}">
                <a16:creationId xmlns:a16="http://schemas.microsoft.com/office/drawing/2014/main" id="{E142D6D3-A650-FF65-0B86-6992DF02D101}"/>
              </a:ext>
            </a:extLst>
          </p:cNvPr>
          <p:cNvSpPr txBox="1">
            <a:spLocks noChangeArrowheads="1"/>
          </p:cNvSpPr>
          <p:nvPr/>
        </p:nvSpPr>
        <p:spPr bwMode="auto">
          <a:xfrm>
            <a:off x="4987732" y="2684375"/>
            <a:ext cx="1127575" cy="271174"/>
          </a:xfrm>
          <a:prstGeom prst="rect">
            <a:avLst/>
          </a:prstGeom>
          <a:solidFill>
            <a:schemeClr val="bg1"/>
          </a:solidFill>
          <a:ln w="12700">
            <a:noFill/>
            <a:miter lim="800000"/>
            <a:headEnd type="none" w="sm" len="sm"/>
            <a:tailEnd type="none" w="sm" len="sm"/>
          </a:ln>
        </p:spPr>
        <p:txBody>
          <a:bodyPr lIns="18000" tIns="44450" rIns="18000" bIns="44450"/>
          <a:lstStyle>
            <a:lvl1pPr marL="290513" indent="-290513">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gn="ctr">
              <a:spcBef>
                <a:spcPts val="600"/>
              </a:spcBef>
              <a:buClr>
                <a:schemeClr val="accent5">
                  <a:lumMod val="75000"/>
                </a:schemeClr>
              </a:buClr>
              <a:buNone/>
              <a:defRPr/>
            </a:pPr>
            <a:r>
              <a:rPr lang="en-US" sz="1100" b="1" i="1" dirty="0">
                <a:solidFill>
                  <a:srgbClr val="31691D"/>
                </a:solidFill>
                <a:latin typeface="Roboto"/>
              </a:rPr>
              <a:t>On-boarding</a:t>
            </a:r>
            <a:endParaRPr lang="en-GB" sz="1100" dirty="0">
              <a:solidFill>
                <a:srgbClr val="31691D"/>
              </a:solidFill>
              <a:latin typeface="Roboto"/>
            </a:endParaRPr>
          </a:p>
        </p:txBody>
      </p:sp>
      <p:pic>
        <p:nvPicPr>
          <p:cNvPr id="83" name="Picture 82">
            <a:extLst>
              <a:ext uri="{FF2B5EF4-FFF2-40B4-BE49-F238E27FC236}">
                <a16:creationId xmlns:a16="http://schemas.microsoft.com/office/drawing/2014/main" id="{8C14443A-0E6C-9006-0D86-8129D51BFB43}"/>
              </a:ext>
            </a:extLst>
          </p:cNvPr>
          <p:cNvPicPr>
            <a:picLocks noChangeAspect="1"/>
          </p:cNvPicPr>
          <p:nvPr/>
        </p:nvPicPr>
        <p:blipFill>
          <a:blip r:embed="rId18"/>
          <a:stretch>
            <a:fillRect/>
          </a:stretch>
        </p:blipFill>
        <p:spPr>
          <a:xfrm>
            <a:off x="5642941" y="1546489"/>
            <a:ext cx="406181" cy="321560"/>
          </a:xfrm>
          <a:prstGeom prst="rect">
            <a:avLst/>
          </a:prstGeom>
        </p:spPr>
      </p:pic>
      <p:sp>
        <p:nvSpPr>
          <p:cNvPr id="84" name="Arrow: Up-Down 83">
            <a:extLst>
              <a:ext uri="{FF2B5EF4-FFF2-40B4-BE49-F238E27FC236}">
                <a16:creationId xmlns:a16="http://schemas.microsoft.com/office/drawing/2014/main" id="{85069636-84DF-51E6-7AF0-F197A3F80121}"/>
              </a:ext>
            </a:extLst>
          </p:cNvPr>
          <p:cNvSpPr/>
          <p:nvPr/>
        </p:nvSpPr>
        <p:spPr>
          <a:xfrm rot="20700000">
            <a:off x="4724410" y="2138473"/>
            <a:ext cx="157614" cy="281830"/>
          </a:xfrm>
          <a:prstGeom prst="upDownArrow">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5" name="Rectangle 84">
            <a:extLst>
              <a:ext uri="{FF2B5EF4-FFF2-40B4-BE49-F238E27FC236}">
                <a16:creationId xmlns:a16="http://schemas.microsoft.com/office/drawing/2014/main" id="{083B3C33-B528-95FF-050D-8A9F1CC47240}"/>
              </a:ext>
            </a:extLst>
          </p:cNvPr>
          <p:cNvSpPr/>
          <p:nvPr/>
        </p:nvSpPr>
        <p:spPr>
          <a:xfrm>
            <a:off x="5200197" y="2562570"/>
            <a:ext cx="740937" cy="1246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6" name="Rectangle: Rounded Corners 85">
            <a:extLst>
              <a:ext uri="{FF2B5EF4-FFF2-40B4-BE49-F238E27FC236}">
                <a16:creationId xmlns:a16="http://schemas.microsoft.com/office/drawing/2014/main" id="{CAC08A67-2D7F-593C-DA7B-D2F9B8FFAEC2}"/>
              </a:ext>
            </a:extLst>
          </p:cNvPr>
          <p:cNvSpPr/>
          <p:nvPr/>
        </p:nvSpPr>
        <p:spPr>
          <a:xfrm>
            <a:off x="4856609" y="2337098"/>
            <a:ext cx="1286472" cy="34418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pPr lvl="0" algn="ctr">
              <a:lnSpc>
                <a:spcPts val="1100"/>
              </a:lnSpc>
            </a:pPr>
            <a:r>
              <a:rPr lang="fi-FI" sz="1100" dirty="0">
                <a:solidFill>
                  <a:schemeClr val="tx1"/>
                </a:solidFill>
              </a:rPr>
              <a:t>Applications &amp; specifications</a:t>
            </a:r>
          </a:p>
        </p:txBody>
      </p:sp>
      <p:sp>
        <p:nvSpPr>
          <p:cNvPr id="88" name="Arrow: Up-Down 87">
            <a:extLst>
              <a:ext uri="{FF2B5EF4-FFF2-40B4-BE49-F238E27FC236}">
                <a16:creationId xmlns:a16="http://schemas.microsoft.com/office/drawing/2014/main" id="{9B2C5D4D-7AA7-037B-5BB4-B7B356197AA8}"/>
              </a:ext>
            </a:extLst>
          </p:cNvPr>
          <p:cNvSpPr/>
          <p:nvPr/>
        </p:nvSpPr>
        <p:spPr>
          <a:xfrm rot="18139916">
            <a:off x="4679617" y="2821001"/>
            <a:ext cx="157614" cy="281830"/>
          </a:xfrm>
          <a:prstGeom prst="upDownArrow">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9" name="Arrow: Up-Down 88">
            <a:extLst>
              <a:ext uri="{FF2B5EF4-FFF2-40B4-BE49-F238E27FC236}">
                <a16:creationId xmlns:a16="http://schemas.microsoft.com/office/drawing/2014/main" id="{F7A26C1A-899B-661A-33DE-490A5C73E960}"/>
              </a:ext>
            </a:extLst>
          </p:cNvPr>
          <p:cNvSpPr/>
          <p:nvPr/>
        </p:nvSpPr>
        <p:spPr>
          <a:xfrm rot="3460084" flipV="1">
            <a:off x="4669208" y="3804339"/>
            <a:ext cx="157614" cy="281830"/>
          </a:xfrm>
          <a:prstGeom prst="upDownArrow">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1" name="Rectangle 90">
            <a:extLst>
              <a:ext uri="{FF2B5EF4-FFF2-40B4-BE49-F238E27FC236}">
                <a16:creationId xmlns:a16="http://schemas.microsoft.com/office/drawing/2014/main" id="{769892DC-D764-D33A-1E94-3BCF4865A872}"/>
              </a:ext>
            </a:extLst>
          </p:cNvPr>
          <p:cNvSpPr/>
          <p:nvPr/>
        </p:nvSpPr>
        <p:spPr>
          <a:xfrm rot="5400000">
            <a:off x="4910421" y="4820159"/>
            <a:ext cx="1245978" cy="104480"/>
          </a:xfrm>
          <a:prstGeom prst="rect">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2" name="Arrow: Up 91">
            <a:extLst>
              <a:ext uri="{FF2B5EF4-FFF2-40B4-BE49-F238E27FC236}">
                <a16:creationId xmlns:a16="http://schemas.microsoft.com/office/drawing/2014/main" id="{363A645C-66CC-A974-2311-D84198209240}"/>
              </a:ext>
            </a:extLst>
          </p:cNvPr>
          <p:cNvSpPr/>
          <p:nvPr/>
        </p:nvSpPr>
        <p:spPr>
          <a:xfrm rot="16200000">
            <a:off x="5103875" y="5164497"/>
            <a:ext cx="211034" cy="752516"/>
          </a:xfrm>
          <a:prstGeom prst="upArrow">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3" name="Text Box 3">
            <a:extLst>
              <a:ext uri="{FF2B5EF4-FFF2-40B4-BE49-F238E27FC236}">
                <a16:creationId xmlns:a16="http://schemas.microsoft.com/office/drawing/2014/main" id="{66F6CB0C-2A5D-55F7-EA64-D1FDC8E3F1BB}"/>
              </a:ext>
            </a:extLst>
          </p:cNvPr>
          <p:cNvSpPr txBox="1">
            <a:spLocks noChangeArrowheads="1"/>
          </p:cNvSpPr>
          <p:nvPr/>
        </p:nvSpPr>
        <p:spPr bwMode="auto">
          <a:xfrm>
            <a:off x="4800503" y="4573086"/>
            <a:ext cx="1398563" cy="703397"/>
          </a:xfrm>
          <a:prstGeom prst="rect">
            <a:avLst/>
          </a:prstGeom>
          <a:solidFill>
            <a:schemeClr val="bg1"/>
          </a:solidFill>
          <a:ln w="12700">
            <a:noFill/>
            <a:miter lim="800000"/>
            <a:headEnd type="none" w="sm" len="sm"/>
            <a:tailEnd type="none" w="sm" len="sm"/>
          </a:ln>
        </p:spPr>
        <p:txBody>
          <a:bodyPr lIns="18000" tIns="44450" rIns="18000" bIns="44450"/>
          <a:lstStyle>
            <a:lvl1pPr marL="290513" indent="-290513">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indent="0" algn="ctr">
              <a:spcBef>
                <a:spcPts val="600"/>
              </a:spcBef>
              <a:buClr>
                <a:schemeClr val="accent5">
                  <a:lumMod val="75000"/>
                </a:schemeClr>
              </a:buClr>
              <a:buNone/>
              <a:defRPr/>
            </a:pPr>
            <a:r>
              <a:rPr lang="en-US" sz="1200" b="1" i="1" dirty="0">
                <a:solidFill>
                  <a:srgbClr val="31691D"/>
                </a:solidFill>
                <a:latin typeface="Roboto"/>
              </a:rPr>
              <a:t>RCA Concrete </a:t>
            </a:r>
            <a:r>
              <a:rPr lang="en-US" sz="1200" b="1" i="1" dirty="0">
                <a:solidFill>
                  <a:prstClr val="black"/>
                </a:solidFill>
                <a:latin typeface="Roboto"/>
              </a:rPr>
              <a:t>– </a:t>
            </a:r>
            <a:r>
              <a:rPr lang="en-US" sz="1200" dirty="0">
                <a:solidFill>
                  <a:prstClr val="black"/>
                </a:solidFill>
                <a:latin typeface="Roboto"/>
              </a:rPr>
              <a:t>application-based mix &amp; methodology</a:t>
            </a:r>
            <a:endParaRPr lang="en-GB" sz="1200" dirty="0">
              <a:solidFill>
                <a:prstClr val="black"/>
              </a:solidFill>
              <a:latin typeface="Roboto"/>
            </a:endParaRPr>
          </a:p>
        </p:txBody>
      </p:sp>
      <p:sp>
        <p:nvSpPr>
          <p:cNvPr id="96" name="Rectangle: Rounded Corners 95">
            <a:extLst>
              <a:ext uri="{FF2B5EF4-FFF2-40B4-BE49-F238E27FC236}">
                <a16:creationId xmlns:a16="http://schemas.microsoft.com/office/drawing/2014/main" id="{DF679223-DEE5-EB99-006D-D70D1DFE8E9D}"/>
              </a:ext>
            </a:extLst>
          </p:cNvPr>
          <p:cNvSpPr/>
          <p:nvPr/>
        </p:nvSpPr>
        <p:spPr>
          <a:xfrm>
            <a:off x="5104594" y="3767104"/>
            <a:ext cx="1001932" cy="308510"/>
          </a:xfrm>
          <a:prstGeom prst="roundRect">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i-FI" sz="1100" b="1" dirty="0">
              <a:solidFill>
                <a:schemeClr val="bg1"/>
              </a:solidFill>
            </a:endParaRPr>
          </a:p>
        </p:txBody>
      </p:sp>
      <p:pic>
        <p:nvPicPr>
          <p:cNvPr id="98" name="Picture 97">
            <a:extLst>
              <a:ext uri="{FF2B5EF4-FFF2-40B4-BE49-F238E27FC236}">
                <a16:creationId xmlns:a16="http://schemas.microsoft.com/office/drawing/2014/main" id="{45E59555-B99E-346D-B4B6-42DD7A03EF6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41325" y="3810719"/>
            <a:ext cx="928031" cy="237299"/>
          </a:xfrm>
          <a:prstGeom prst="rect">
            <a:avLst/>
          </a:prstGeom>
        </p:spPr>
      </p:pic>
      <p:sp>
        <p:nvSpPr>
          <p:cNvPr id="87" name="Arrow: Up-Down 86">
            <a:extLst>
              <a:ext uri="{FF2B5EF4-FFF2-40B4-BE49-F238E27FC236}">
                <a16:creationId xmlns:a16="http://schemas.microsoft.com/office/drawing/2014/main" id="{BBF9EEB6-0245-1735-3FF4-12C5BF8217A1}"/>
              </a:ext>
            </a:extLst>
          </p:cNvPr>
          <p:cNvSpPr/>
          <p:nvPr/>
        </p:nvSpPr>
        <p:spPr>
          <a:xfrm rot="900000" flipV="1">
            <a:off x="4682848" y="4587752"/>
            <a:ext cx="157614" cy="281830"/>
          </a:xfrm>
          <a:prstGeom prst="upDownArrow">
            <a:avLst/>
          </a:prstGeom>
          <a:solidFill>
            <a:srgbClr val="316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0637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1;p29">
            <a:extLst>
              <a:ext uri="{FF2B5EF4-FFF2-40B4-BE49-F238E27FC236}">
                <a16:creationId xmlns:a16="http://schemas.microsoft.com/office/drawing/2014/main" id="{F0819C7A-7344-73F2-C7AA-9CB46F8BA5C8}"/>
              </a:ext>
            </a:extLst>
          </p:cNvPr>
          <p:cNvSpPr/>
          <p:nvPr/>
        </p:nvSpPr>
        <p:spPr>
          <a:xfrm>
            <a:off x="2001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About us</a:t>
            </a:r>
            <a:endParaRPr sz="1200" dirty="0">
              <a:solidFill>
                <a:schemeClr val="bg1"/>
              </a:solidFill>
            </a:endParaRPr>
          </a:p>
        </p:txBody>
      </p:sp>
      <p:sp>
        <p:nvSpPr>
          <p:cNvPr id="5" name="Google Shape;531;p29">
            <a:extLst>
              <a:ext uri="{FF2B5EF4-FFF2-40B4-BE49-F238E27FC236}">
                <a16:creationId xmlns:a16="http://schemas.microsoft.com/office/drawing/2014/main" id="{A8E538AA-B18A-6E0B-40BF-3AB10A4286A9}"/>
              </a:ext>
            </a:extLst>
          </p:cNvPr>
          <p:cNvSpPr/>
          <p:nvPr/>
        </p:nvSpPr>
        <p:spPr>
          <a:xfrm>
            <a:off x="13685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Market demand</a:t>
            </a:r>
            <a:endParaRPr sz="1200" dirty="0">
              <a:solidFill>
                <a:schemeClr val="bg1"/>
              </a:solidFill>
            </a:endParaRPr>
          </a:p>
        </p:txBody>
      </p:sp>
      <p:sp>
        <p:nvSpPr>
          <p:cNvPr id="6" name="Google Shape;531;p29">
            <a:extLst>
              <a:ext uri="{FF2B5EF4-FFF2-40B4-BE49-F238E27FC236}">
                <a16:creationId xmlns:a16="http://schemas.microsoft.com/office/drawing/2014/main" id="{76C069A5-F986-FE34-B1F5-CEC853B6A3F0}"/>
              </a:ext>
            </a:extLst>
          </p:cNvPr>
          <p:cNvSpPr/>
          <p:nvPr/>
        </p:nvSpPr>
        <p:spPr>
          <a:xfrm>
            <a:off x="2536968" y="142710"/>
            <a:ext cx="1019032" cy="377990"/>
          </a:xfrm>
          <a:prstGeom prst="roundRect">
            <a:avLst>
              <a:gd name="adj" fmla="val 16667"/>
            </a:avLst>
          </a:prstGeom>
          <a:solidFill>
            <a:schemeClr val="accent6">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Solution </a:t>
            </a:r>
            <a:br>
              <a:rPr lang="fi-FI" sz="1200" dirty="0">
                <a:solidFill>
                  <a:schemeClr val="bg1"/>
                </a:solidFill>
              </a:rPr>
            </a:br>
            <a:r>
              <a:rPr lang="fi-FI" sz="1200" dirty="0">
                <a:solidFill>
                  <a:schemeClr val="bg1"/>
                </a:solidFill>
              </a:rPr>
              <a:t>&amp; impact</a:t>
            </a:r>
            <a:endParaRPr sz="1200" dirty="0">
              <a:solidFill>
                <a:schemeClr val="bg1"/>
              </a:solidFill>
            </a:endParaRPr>
          </a:p>
        </p:txBody>
      </p:sp>
      <p:sp>
        <p:nvSpPr>
          <p:cNvPr id="7" name="Google Shape;531;p29">
            <a:extLst>
              <a:ext uri="{FF2B5EF4-FFF2-40B4-BE49-F238E27FC236}">
                <a16:creationId xmlns:a16="http://schemas.microsoft.com/office/drawing/2014/main" id="{72C189E5-D900-9A56-B85F-1B6647A9D8E3}"/>
              </a:ext>
            </a:extLst>
          </p:cNvPr>
          <p:cNvSpPr/>
          <p:nvPr/>
        </p:nvSpPr>
        <p:spPr>
          <a:xfrm>
            <a:off x="37053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Team and advisors</a:t>
            </a:r>
            <a:endParaRPr sz="1200" dirty="0">
              <a:solidFill>
                <a:schemeClr val="bg1"/>
              </a:solidFill>
            </a:endParaRPr>
          </a:p>
        </p:txBody>
      </p:sp>
      <p:sp>
        <p:nvSpPr>
          <p:cNvPr id="8" name="Google Shape;531;p29">
            <a:extLst>
              <a:ext uri="{FF2B5EF4-FFF2-40B4-BE49-F238E27FC236}">
                <a16:creationId xmlns:a16="http://schemas.microsoft.com/office/drawing/2014/main" id="{594B9425-651A-990A-45A3-E604D29FD986}"/>
              </a:ext>
            </a:extLst>
          </p:cNvPr>
          <p:cNvSpPr/>
          <p:nvPr/>
        </p:nvSpPr>
        <p:spPr>
          <a:xfrm>
            <a:off x="48737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Contact </a:t>
            </a:r>
            <a:br>
              <a:rPr lang="fi-FI" sz="1200" dirty="0">
                <a:solidFill>
                  <a:schemeClr val="bg1"/>
                </a:solidFill>
              </a:rPr>
            </a:br>
            <a:r>
              <a:rPr lang="fi-FI" sz="1200" dirty="0">
                <a:solidFill>
                  <a:schemeClr val="bg1"/>
                </a:solidFill>
              </a:rPr>
              <a:t>us</a:t>
            </a:r>
            <a:endParaRPr sz="1200" dirty="0">
              <a:solidFill>
                <a:schemeClr val="bg1"/>
              </a:solidFill>
            </a:endParaRPr>
          </a:p>
        </p:txBody>
      </p:sp>
      <p:pic>
        <p:nvPicPr>
          <p:cNvPr id="9" name="Picture 8">
            <a:extLst>
              <a:ext uri="{FF2B5EF4-FFF2-40B4-BE49-F238E27FC236}">
                <a16:creationId xmlns:a16="http://schemas.microsoft.com/office/drawing/2014/main" id="{AEDCDAEF-EA79-6C62-3620-EB0EFD69738B}"/>
              </a:ext>
            </a:extLst>
          </p:cNvPr>
          <p:cNvPicPr>
            <a:picLocks noChangeAspect="1"/>
          </p:cNvPicPr>
          <p:nvPr/>
        </p:nvPicPr>
        <p:blipFill>
          <a:blip r:embed="rId2"/>
          <a:srcRect t="5548" b="5548"/>
          <a:stretch>
            <a:fillRect/>
          </a:stretch>
        </p:blipFill>
        <p:spPr>
          <a:xfrm>
            <a:off x="200168" y="861060"/>
            <a:ext cx="6299692" cy="3732720"/>
          </a:xfrm>
          <a:prstGeom prst="rect">
            <a:avLst/>
          </a:prstGeom>
        </p:spPr>
      </p:pic>
      <p:graphicFrame>
        <p:nvGraphicFramePr>
          <p:cNvPr id="10" name="Diagram 9">
            <a:extLst>
              <a:ext uri="{FF2B5EF4-FFF2-40B4-BE49-F238E27FC236}">
                <a16:creationId xmlns:a16="http://schemas.microsoft.com/office/drawing/2014/main" id="{9F1A2831-EE13-579B-8F57-AC64E12AF8CE}"/>
              </a:ext>
            </a:extLst>
          </p:cNvPr>
          <p:cNvGraphicFramePr/>
          <p:nvPr>
            <p:extLst>
              <p:ext uri="{D42A27DB-BD31-4B8C-83A1-F6EECF244321}">
                <p14:modId xmlns:p14="http://schemas.microsoft.com/office/powerpoint/2010/main" val="3722659997"/>
              </p:ext>
            </p:extLst>
          </p:nvPr>
        </p:nvGraphicFramePr>
        <p:xfrm>
          <a:off x="-443929" y="962661"/>
          <a:ext cx="4293870" cy="286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325E1F5F-A571-D349-2408-989BBD770278}"/>
              </a:ext>
            </a:extLst>
          </p:cNvPr>
          <p:cNvSpPr txBox="1"/>
          <p:nvPr/>
        </p:nvSpPr>
        <p:spPr>
          <a:xfrm>
            <a:off x="3086100" y="987553"/>
            <a:ext cx="3347560" cy="3511218"/>
          </a:xfrm>
          <a:prstGeom prst="rect">
            <a:avLst/>
          </a:prstGeom>
          <a:solidFill>
            <a:srgbClr val="F8F8F8"/>
          </a:solidFill>
          <a:effectLst>
            <a:outerShdw blurRad="50800" dist="50800" dir="5400000" algn="ctr" rotWithShape="0">
              <a:srgbClr val="000000"/>
            </a:outerShdw>
          </a:effectLst>
        </p:spPr>
        <p:txBody>
          <a:bodyPr wrap="square">
            <a:spAutoFit/>
          </a:bodyPr>
          <a:lstStyle/>
          <a:p>
            <a:pPr marL="182563" indent="-182563">
              <a:spcBef>
                <a:spcPts val="1800"/>
              </a:spcBef>
              <a:buClr>
                <a:schemeClr val="accent5">
                  <a:lumMod val="75000"/>
                </a:schemeClr>
              </a:buClr>
              <a:buFont typeface="Wingdings 2" panose="05020102010507070707" pitchFamily="18" charset="2"/>
              <a:buChar char="¡"/>
            </a:pPr>
            <a:r>
              <a:rPr lang="en-US" sz="1200" dirty="0">
                <a:latin typeface="Aptos Narrow" panose="020B0004020202020204" pitchFamily="34" charset="0"/>
                <a:ea typeface="Roboto" panose="02000000000000000000" pitchFamily="2" charset="0"/>
                <a:cs typeface="Roboto" panose="02000000000000000000" pitchFamily="2" charset="0"/>
              </a:rPr>
              <a:t>Real-life on-site </a:t>
            </a:r>
            <a:r>
              <a:rPr lang="en-US" sz="1200" b="1" i="1" dirty="0">
                <a:latin typeface="Aptos Narrow" panose="020B0004020202020204" pitchFamily="34" charset="0"/>
                <a:ea typeface="Roboto" panose="02000000000000000000" pitchFamily="2" charset="0"/>
                <a:cs typeface="Roboto" panose="02000000000000000000" pitchFamily="2" charset="0"/>
              </a:rPr>
              <a:t>circular economy solution</a:t>
            </a:r>
            <a:endParaRPr lang="en-US" sz="1200" baseline="30000" dirty="0">
              <a:latin typeface="Aptos Narrow" panose="020B0004020202020204" pitchFamily="34" charset="0"/>
              <a:ea typeface="Roboto" panose="02000000000000000000" pitchFamily="2" charset="0"/>
              <a:cs typeface="Roboto" panose="02000000000000000000" pitchFamily="2" charset="0"/>
            </a:endParaRPr>
          </a:p>
          <a:p>
            <a:pPr marL="449263" lvl="1" indent="-182563">
              <a:spcBef>
                <a:spcPts val="500"/>
              </a:spcBef>
              <a:buClr>
                <a:schemeClr val="accent5">
                  <a:lumMod val="75000"/>
                </a:schemeClr>
              </a:buClr>
              <a:buFont typeface="Symbol" panose="05050102010706020507" pitchFamily="18" charset="2"/>
              <a:buChar char="-"/>
            </a:pPr>
            <a:r>
              <a:rPr lang="en-US" sz="1100" dirty="0">
                <a:latin typeface="Aptos Narrow" panose="020B0004020202020204" pitchFamily="34" charset="0"/>
                <a:ea typeface="Roboto" panose="02000000000000000000" pitchFamily="2" charset="0"/>
                <a:cs typeface="Roboto" panose="02000000000000000000" pitchFamily="2" charset="0"/>
              </a:rPr>
              <a:t>Reduce up to 25-30% of all waste</a:t>
            </a:r>
          </a:p>
          <a:p>
            <a:pPr marL="449263" lvl="1" indent="-182563">
              <a:spcBef>
                <a:spcPts val="500"/>
              </a:spcBef>
              <a:buClr>
                <a:schemeClr val="accent5">
                  <a:lumMod val="75000"/>
                </a:schemeClr>
              </a:buClr>
              <a:buFont typeface="Symbol" panose="05050102010706020507" pitchFamily="18" charset="2"/>
              <a:buChar char="-"/>
            </a:pPr>
            <a:r>
              <a:rPr lang="en-US" sz="1100" dirty="0">
                <a:latin typeface="Aptos Narrow" panose="020B0004020202020204" pitchFamily="34" charset="0"/>
                <a:ea typeface="Roboto" panose="02000000000000000000" pitchFamily="2" charset="0"/>
                <a:cs typeface="Roboto" panose="02000000000000000000" pitchFamily="2" charset="0"/>
              </a:rPr>
              <a:t>Controlled RCA value chain</a:t>
            </a:r>
          </a:p>
          <a:p>
            <a:pPr marL="449263" lvl="1" indent="-182563">
              <a:spcBef>
                <a:spcPts val="500"/>
              </a:spcBef>
              <a:buClr>
                <a:schemeClr val="accent5">
                  <a:lumMod val="75000"/>
                </a:schemeClr>
              </a:buClr>
              <a:buFont typeface="Symbol" panose="05050102010706020507" pitchFamily="18" charset="2"/>
              <a:buChar char="-"/>
            </a:pPr>
            <a:r>
              <a:rPr lang="en-US" sz="1100" dirty="0">
                <a:latin typeface="Aptos Narrow" panose="020B0004020202020204" pitchFamily="34" charset="0"/>
                <a:ea typeface="Roboto" panose="02000000000000000000" pitchFamily="2" charset="0"/>
                <a:cs typeface="Roboto" panose="02000000000000000000" pitchFamily="2" charset="0"/>
              </a:rPr>
              <a:t>Controlled auditive base CDW concrete</a:t>
            </a:r>
          </a:p>
          <a:p>
            <a:pPr marL="182563" indent="-182563">
              <a:spcBef>
                <a:spcPts val="600"/>
              </a:spcBef>
              <a:buClr>
                <a:schemeClr val="accent5">
                  <a:lumMod val="75000"/>
                </a:schemeClr>
              </a:buClr>
              <a:buFont typeface="Wingdings 2" panose="05020102010507070707" pitchFamily="18" charset="2"/>
              <a:buChar char="¡"/>
            </a:pPr>
            <a:r>
              <a:rPr lang="en-US" sz="1200" dirty="0">
                <a:latin typeface="Aptos Narrow" panose="020B0004020202020204" pitchFamily="34" charset="0"/>
                <a:ea typeface="Roboto" panose="02000000000000000000" pitchFamily="2" charset="0"/>
                <a:cs typeface="Roboto" panose="02000000000000000000" pitchFamily="2" charset="0"/>
              </a:rPr>
              <a:t>Tangible savings from cost of raw materials, logistics costs and waste management expenses </a:t>
            </a:r>
          </a:p>
          <a:p>
            <a:pPr marL="182563" indent="-182563">
              <a:spcBef>
                <a:spcPts val="600"/>
              </a:spcBef>
              <a:buClr>
                <a:schemeClr val="accent5">
                  <a:lumMod val="75000"/>
                </a:schemeClr>
              </a:buClr>
              <a:buFont typeface="Wingdings 2" panose="05020102010507070707" pitchFamily="18" charset="2"/>
              <a:buChar char="¡"/>
            </a:pPr>
            <a:r>
              <a:rPr lang="en-US" sz="1200" dirty="0">
                <a:latin typeface="Aptos Narrow" panose="020B0004020202020204" pitchFamily="34" charset="0"/>
                <a:ea typeface="Roboto" panose="02000000000000000000" pitchFamily="2" charset="0"/>
                <a:cs typeface="Roboto" panose="02000000000000000000" pitchFamily="2" charset="0"/>
              </a:rPr>
              <a:t>CO2 reductions are substantial (ca. 40%)</a:t>
            </a:r>
          </a:p>
          <a:p>
            <a:pPr marL="449263" lvl="1" indent="-182563">
              <a:spcBef>
                <a:spcPts val="500"/>
              </a:spcBef>
              <a:buClr>
                <a:schemeClr val="accent5">
                  <a:lumMod val="75000"/>
                </a:schemeClr>
              </a:buClr>
              <a:buFont typeface="Symbol" panose="05050102010706020507" pitchFamily="18" charset="2"/>
              <a:buChar char="-"/>
            </a:pPr>
            <a:r>
              <a:rPr lang="en-US" sz="1100" dirty="0">
                <a:latin typeface="Aptos Narrow" panose="020B0004020202020204" pitchFamily="34" charset="0"/>
                <a:ea typeface="Roboto" panose="02000000000000000000" pitchFamily="2" charset="0"/>
                <a:cs typeface="Roboto" panose="02000000000000000000" pitchFamily="2" charset="0"/>
              </a:rPr>
              <a:t>Less cement needed</a:t>
            </a:r>
          </a:p>
          <a:p>
            <a:pPr marL="449263" lvl="1" indent="-182563">
              <a:spcBef>
                <a:spcPts val="500"/>
              </a:spcBef>
              <a:buClr>
                <a:schemeClr val="accent5">
                  <a:lumMod val="75000"/>
                </a:schemeClr>
              </a:buClr>
              <a:buFont typeface="Symbol" panose="05050102010706020507" pitchFamily="18" charset="2"/>
              <a:buChar char="-"/>
            </a:pPr>
            <a:r>
              <a:rPr lang="en-US" sz="1100" dirty="0">
                <a:latin typeface="Aptos Narrow" panose="020B0004020202020204" pitchFamily="34" charset="0"/>
                <a:ea typeface="Roboto" panose="02000000000000000000" pitchFamily="2" charset="0"/>
                <a:cs typeface="Roboto" panose="02000000000000000000" pitchFamily="2" charset="0"/>
              </a:rPr>
              <a:t>Additives tie in more CO2</a:t>
            </a:r>
          </a:p>
          <a:p>
            <a:pPr marL="449263" lvl="1" indent="-182563">
              <a:spcBef>
                <a:spcPts val="500"/>
              </a:spcBef>
              <a:buClr>
                <a:schemeClr val="accent5">
                  <a:lumMod val="75000"/>
                </a:schemeClr>
              </a:buClr>
              <a:buFont typeface="Symbol" panose="05050102010706020507" pitchFamily="18" charset="2"/>
              <a:buChar char="-"/>
            </a:pPr>
            <a:r>
              <a:rPr lang="en-US" sz="1100" dirty="0">
                <a:latin typeface="Aptos Narrow" panose="020B0004020202020204" pitchFamily="34" charset="0"/>
                <a:ea typeface="Roboto" panose="02000000000000000000" pitchFamily="2" charset="0"/>
                <a:cs typeface="Roboto" panose="02000000000000000000" pitchFamily="2" charset="0"/>
              </a:rPr>
              <a:t>CO2 required to provide traditional aggregates</a:t>
            </a:r>
          </a:p>
          <a:p>
            <a:pPr marL="449263" lvl="1" indent="-182563">
              <a:spcBef>
                <a:spcPts val="500"/>
              </a:spcBef>
              <a:buClr>
                <a:schemeClr val="accent5">
                  <a:lumMod val="75000"/>
                </a:schemeClr>
              </a:buClr>
              <a:buFont typeface="Symbol" panose="05050102010706020507" pitchFamily="18" charset="2"/>
              <a:buChar char="-"/>
            </a:pPr>
            <a:r>
              <a:rPr lang="en-US" sz="1100" dirty="0">
                <a:latin typeface="Aptos Narrow" panose="020B0004020202020204" pitchFamily="34" charset="0"/>
                <a:ea typeface="Roboto" panose="02000000000000000000" pitchFamily="2" charset="0"/>
                <a:cs typeface="Roboto" panose="02000000000000000000" pitchFamily="2" charset="0"/>
              </a:rPr>
              <a:t>Less logistics</a:t>
            </a:r>
          </a:p>
          <a:p>
            <a:pPr marL="182563" indent="-182563">
              <a:spcBef>
                <a:spcPts val="600"/>
              </a:spcBef>
              <a:buClr>
                <a:schemeClr val="accent5">
                  <a:lumMod val="75000"/>
                </a:schemeClr>
              </a:buClr>
              <a:buFont typeface="Wingdings 2" panose="05020102010507070707" pitchFamily="18" charset="2"/>
              <a:buChar char="¡"/>
            </a:pPr>
            <a:r>
              <a:rPr lang="en-US" sz="1200" dirty="0">
                <a:latin typeface="Aptos Narrow" panose="020B0004020202020204" pitchFamily="34" charset="0"/>
                <a:ea typeface="Roboto" panose="02000000000000000000" pitchFamily="2" charset="0"/>
                <a:cs typeface="Roboto" panose="02000000000000000000" pitchFamily="2" charset="0"/>
              </a:rPr>
              <a:t>Significant time savings from on-site concrete production and the logistical burden</a:t>
            </a:r>
          </a:p>
          <a:p>
            <a:pPr marL="182563" indent="-182563">
              <a:spcBef>
                <a:spcPts val="600"/>
              </a:spcBef>
              <a:buClr>
                <a:schemeClr val="accent5">
                  <a:lumMod val="75000"/>
                </a:schemeClr>
              </a:buClr>
              <a:buFont typeface="Wingdings 2" panose="05020102010507070707" pitchFamily="18" charset="2"/>
              <a:buChar char="¡"/>
            </a:pPr>
            <a:r>
              <a:rPr lang="en-US" sz="1200" dirty="0">
                <a:latin typeface="Aptos Narrow" panose="020B0004020202020204" pitchFamily="34" charset="0"/>
                <a:ea typeface="Roboto" panose="02000000000000000000" pitchFamily="2" charset="0"/>
                <a:cs typeface="Roboto" panose="02000000000000000000" pitchFamily="2" charset="0"/>
              </a:rPr>
              <a:t>Turning CO2 savings into profits (over 0.1 </a:t>
            </a:r>
            <a:r>
              <a:rPr lang="en-US" sz="1200" dirty="0" err="1">
                <a:latin typeface="Aptos Narrow" panose="020B0004020202020204" pitchFamily="34" charset="0"/>
                <a:ea typeface="Roboto" panose="02000000000000000000" pitchFamily="2" charset="0"/>
                <a:cs typeface="Roboto" panose="02000000000000000000" pitchFamily="2" charset="0"/>
              </a:rPr>
              <a:t>tonne</a:t>
            </a:r>
            <a:r>
              <a:rPr lang="en-US" sz="1200" dirty="0">
                <a:latin typeface="Aptos Narrow" panose="020B0004020202020204" pitchFamily="34" charset="0"/>
                <a:ea typeface="Roboto" panose="02000000000000000000" pitchFamily="2" charset="0"/>
                <a:cs typeface="Roboto" panose="02000000000000000000" pitchFamily="2" charset="0"/>
              </a:rPr>
              <a:t> carbon savings per 1m3 of concrete)</a:t>
            </a:r>
          </a:p>
        </p:txBody>
      </p:sp>
    </p:spTree>
    <p:extLst>
      <p:ext uri="{BB962C8B-B14F-4D97-AF65-F5344CB8AC3E}">
        <p14:creationId xmlns:p14="http://schemas.microsoft.com/office/powerpoint/2010/main" val="914295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1;p29">
            <a:extLst>
              <a:ext uri="{FF2B5EF4-FFF2-40B4-BE49-F238E27FC236}">
                <a16:creationId xmlns:a16="http://schemas.microsoft.com/office/drawing/2014/main" id="{5AA4494C-0FB9-F606-7A0E-67D783B5740D}"/>
              </a:ext>
            </a:extLst>
          </p:cNvPr>
          <p:cNvSpPr/>
          <p:nvPr/>
        </p:nvSpPr>
        <p:spPr>
          <a:xfrm>
            <a:off x="2001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About us</a:t>
            </a:r>
            <a:endParaRPr sz="1200" dirty="0">
              <a:solidFill>
                <a:schemeClr val="bg1"/>
              </a:solidFill>
            </a:endParaRPr>
          </a:p>
        </p:txBody>
      </p:sp>
      <p:sp>
        <p:nvSpPr>
          <p:cNvPr id="5" name="Google Shape;531;p29">
            <a:extLst>
              <a:ext uri="{FF2B5EF4-FFF2-40B4-BE49-F238E27FC236}">
                <a16:creationId xmlns:a16="http://schemas.microsoft.com/office/drawing/2014/main" id="{1B664797-2AE4-FD66-2CF6-B9F6A105BB66}"/>
              </a:ext>
            </a:extLst>
          </p:cNvPr>
          <p:cNvSpPr/>
          <p:nvPr/>
        </p:nvSpPr>
        <p:spPr>
          <a:xfrm>
            <a:off x="13685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Market demand</a:t>
            </a:r>
            <a:endParaRPr sz="1200" dirty="0">
              <a:solidFill>
                <a:schemeClr val="bg1"/>
              </a:solidFill>
            </a:endParaRPr>
          </a:p>
        </p:txBody>
      </p:sp>
      <p:sp>
        <p:nvSpPr>
          <p:cNvPr id="6" name="Google Shape;531;p29">
            <a:extLst>
              <a:ext uri="{FF2B5EF4-FFF2-40B4-BE49-F238E27FC236}">
                <a16:creationId xmlns:a16="http://schemas.microsoft.com/office/drawing/2014/main" id="{08EA8A20-A087-4576-436C-C292F2C77AA9}"/>
              </a:ext>
            </a:extLst>
          </p:cNvPr>
          <p:cNvSpPr/>
          <p:nvPr/>
        </p:nvSpPr>
        <p:spPr>
          <a:xfrm>
            <a:off x="25369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Solution </a:t>
            </a:r>
            <a:br>
              <a:rPr lang="fi-FI" sz="1200" dirty="0">
                <a:solidFill>
                  <a:schemeClr val="bg1"/>
                </a:solidFill>
              </a:rPr>
            </a:br>
            <a:r>
              <a:rPr lang="fi-FI" sz="1200" dirty="0">
                <a:solidFill>
                  <a:schemeClr val="bg1"/>
                </a:solidFill>
              </a:rPr>
              <a:t>&amp; impact</a:t>
            </a:r>
            <a:endParaRPr sz="1200" dirty="0">
              <a:solidFill>
                <a:schemeClr val="bg1"/>
              </a:solidFill>
            </a:endParaRPr>
          </a:p>
        </p:txBody>
      </p:sp>
      <p:sp>
        <p:nvSpPr>
          <p:cNvPr id="7" name="Google Shape;531;p29">
            <a:extLst>
              <a:ext uri="{FF2B5EF4-FFF2-40B4-BE49-F238E27FC236}">
                <a16:creationId xmlns:a16="http://schemas.microsoft.com/office/drawing/2014/main" id="{915703C4-8C23-BCD6-A1BE-3E427A62F049}"/>
              </a:ext>
            </a:extLst>
          </p:cNvPr>
          <p:cNvSpPr/>
          <p:nvPr/>
        </p:nvSpPr>
        <p:spPr>
          <a:xfrm>
            <a:off x="3705368" y="142710"/>
            <a:ext cx="1019032" cy="377990"/>
          </a:xfrm>
          <a:prstGeom prst="roundRect">
            <a:avLst>
              <a:gd name="adj" fmla="val 16667"/>
            </a:avLst>
          </a:prstGeom>
          <a:solidFill>
            <a:schemeClr val="accent6">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Team and advisors</a:t>
            </a:r>
            <a:endParaRPr sz="1200" dirty="0">
              <a:solidFill>
                <a:schemeClr val="bg1"/>
              </a:solidFill>
            </a:endParaRPr>
          </a:p>
        </p:txBody>
      </p:sp>
      <p:sp>
        <p:nvSpPr>
          <p:cNvPr id="8" name="Google Shape;531;p29">
            <a:extLst>
              <a:ext uri="{FF2B5EF4-FFF2-40B4-BE49-F238E27FC236}">
                <a16:creationId xmlns:a16="http://schemas.microsoft.com/office/drawing/2014/main" id="{FF8342BA-4EEA-3EBA-B551-797B2A653DFA}"/>
              </a:ext>
            </a:extLst>
          </p:cNvPr>
          <p:cNvSpPr/>
          <p:nvPr/>
        </p:nvSpPr>
        <p:spPr>
          <a:xfrm>
            <a:off x="4873768" y="142710"/>
            <a:ext cx="1019032" cy="377990"/>
          </a:xfrm>
          <a:prstGeom prst="roundRect">
            <a:avLst>
              <a:gd name="adj" fmla="val 16667"/>
            </a:avLst>
          </a:prstGeom>
          <a:solidFill>
            <a:schemeClr val="bg1">
              <a:lumMod val="75000"/>
            </a:schemeClr>
          </a:solidFill>
          <a:ln w="12700"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solidFill>
                  <a:schemeClr val="bg1"/>
                </a:solidFill>
              </a:rPr>
              <a:t>Contact </a:t>
            </a:r>
            <a:br>
              <a:rPr lang="fi-FI" sz="1200" dirty="0">
                <a:solidFill>
                  <a:schemeClr val="bg1"/>
                </a:solidFill>
              </a:rPr>
            </a:br>
            <a:r>
              <a:rPr lang="fi-FI" sz="1200" dirty="0">
                <a:solidFill>
                  <a:schemeClr val="bg1"/>
                </a:solidFill>
              </a:rPr>
              <a:t>us</a:t>
            </a:r>
            <a:endParaRPr sz="1200" dirty="0">
              <a:solidFill>
                <a:schemeClr val="bg1"/>
              </a:solidFill>
            </a:endParaRPr>
          </a:p>
        </p:txBody>
      </p:sp>
      <p:sp>
        <p:nvSpPr>
          <p:cNvPr id="9" name="Google Shape;531;p29">
            <a:extLst>
              <a:ext uri="{FF2B5EF4-FFF2-40B4-BE49-F238E27FC236}">
                <a16:creationId xmlns:a16="http://schemas.microsoft.com/office/drawing/2014/main" id="{B119E625-F80D-AB52-A63D-D9B96BAFB30A}"/>
              </a:ext>
            </a:extLst>
          </p:cNvPr>
          <p:cNvSpPr/>
          <p:nvPr/>
        </p:nvSpPr>
        <p:spPr>
          <a:xfrm>
            <a:off x="604028" y="6702495"/>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Jukka Mäkelä</a:t>
            </a:r>
            <a:endParaRPr sz="1200" dirty="0"/>
          </a:p>
        </p:txBody>
      </p:sp>
      <p:sp>
        <p:nvSpPr>
          <p:cNvPr id="13" name="TextBox 12">
            <a:extLst>
              <a:ext uri="{FF2B5EF4-FFF2-40B4-BE49-F238E27FC236}">
                <a16:creationId xmlns:a16="http://schemas.microsoft.com/office/drawing/2014/main" id="{7B9218AC-5180-2D3A-6D31-885F31E15319}"/>
              </a:ext>
            </a:extLst>
          </p:cNvPr>
          <p:cNvSpPr txBox="1"/>
          <p:nvPr/>
        </p:nvSpPr>
        <p:spPr>
          <a:xfrm>
            <a:off x="127000" y="745097"/>
            <a:ext cx="5765800" cy="1015663"/>
          </a:xfrm>
          <a:prstGeom prst="rect">
            <a:avLst/>
          </a:prstGeom>
          <a:noFill/>
        </p:spPr>
        <p:txBody>
          <a:bodyPr wrap="square">
            <a:spAutoFit/>
          </a:bodyPr>
          <a:lstStyle/>
          <a:p>
            <a:r>
              <a:rPr lang="en-US" sz="1200" i="1" dirty="0">
                <a:solidFill>
                  <a:schemeClr val="tx1">
                    <a:lumMod val="65000"/>
                    <a:lumOff val="35000"/>
                  </a:schemeClr>
                </a:solidFill>
                <a:latin typeface="Aptos Narrow" panose="020B0004020202020204" pitchFamily="34" charset="0"/>
                <a:ea typeface="Roboto" pitchFamily="2" charset="0"/>
              </a:rPr>
              <a:t>CFT has an exceptional team consisting of sustainable business professionals with complementary capabilities – both among the core team members and the senior advisors. CFT markets access is built on relationships at selected markets, established support, operational partners, as well as financing and security. It is our approach to meet and speak with everyone - from janitors to officials. </a:t>
            </a:r>
          </a:p>
        </p:txBody>
      </p:sp>
      <p:sp>
        <p:nvSpPr>
          <p:cNvPr id="14" name="Google Shape;531;p29">
            <a:extLst>
              <a:ext uri="{FF2B5EF4-FFF2-40B4-BE49-F238E27FC236}">
                <a16:creationId xmlns:a16="http://schemas.microsoft.com/office/drawing/2014/main" id="{1FD1B150-89B7-47C8-4004-77E17A121673}"/>
              </a:ext>
            </a:extLst>
          </p:cNvPr>
          <p:cNvSpPr/>
          <p:nvPr/>
        </p:nvSpPr>
        <p:spPr>
          <a:xfrm>
            <a:off x="2899696" y="6702495"/>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Jarkko Hämäläinen</a:t>
            </a:r>
            <a:endParaRPr sz="1200" dirty="0"/>
          </a:p>
        </p:txBody>
      </p:sp>
      <p:sp>
        <p:nvSpPr>
          <p:cNvPr id="16" name="Google Shape;531;p29">
            <a:extLst>
              <a:ext uri="{FF2B5EF4-FFF2-40B4-BE49-F238E27FC236}">
                <a16:creationId xmlns:a16="http://schemas.microsoft.com/office/drawing/2014/main" id="{205E7932-F74B-1F05-DD50-8297195C9293}"/>
              </a:ext>
            </a:extLst>
          </p:cNvPr>
          <p:cNvSpPr/>
          <p:nvPr/>
        </p:nvSpPr>
        <p:spPr>
          <a:xfrm>
            <a:off x="5140468" y="6702495"/>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Pekka Mairinoja</a:t>
            </a:r>
            <a:endParaRPr sz="1200" dirty="0"/>
          </a:p>
        </p:txBody>
      </p:sp>
      <p:sp>
        <p:nvSpPr>
          <p:cNvPr id="18" name="Google Shape;531;p29">
            <a:extLst>
              <a:ext uri="{FF2B5EF4-FFF2-40B4-BE49-F238E27FC236}">
                <a16:creationId xmlns:a16="http://schemas.microsoft.com/office/drawing/2014/main" id="{270D3DD4-5486-E30C-7A7D-8217BF3E2B5A}"/>
              </a:ext>
            </a:extLst>
          </p:cNvPr>
          <p:cNvSpPr/>
          <p:nvPr/>
        </p:nvSpPr>
        <p:spPr>
          <a:xfrm>
            <a:off x="604028" y="8279218"/>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Sami Niku-Paavo</a:t>
            </a:r>
            <a:endParaRPr sz="1200" dirty="0"/>
          </a:p>
        </p:txBody>
      </p:sp>
      <p:sp>
        <p:nvSpPr>
          <p:cNvPr id="20" name="Google Shape;531;p29">
            <a:extLst>
              <a:ext uri="{FF2B5EF4-FFF2-40B4-BE49-F238E27FC236}">
                <a16:creationId xmlns:a16="http://schemas.microsoft.com/office/drawing/2014/main" id="{D4789FC3-BEAE-A704-34C4-CED9B3517A3D}"/>
              </a:ext>
            </a:extLst>
          </p:cNvPr>
          <p:cNvSpPr/>
          <p:nvPr/>
        </p:nvSpPr>
        <p:spPr>
          <a:xfrm>
            <a:off x="2899696" y="8279218"/>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Teppo Rauhala</a:t>
            </a:r>
            <a:endParaRPr sz="1200" dirty="0"/>
          </a:p>
        </p:txBody>
      </p:sp>
      <p:sp>
        <p:nvSpPr>
          <p:cNvPr id="22" name="Google Shape;531;p29">
            <a:extLst>
              <a:ext uri="{FF2B5EF4-FFF2-40B4-BE49-F238E27FC236}">
                <a16:creationId xmlns:a16="http://schemas.microsoft.com/office/drawing/2014/main" id="{9D47E8A7-81AF-A11D-2CBE-ED81C7A2CA50}"/>
              </a:ext>
            </a:extLst>
          </p:cNvPr>
          <p:cNvSpPr/>
          <p:nvPr/>
        </p:nvSpPr>
        <p:spPr>
          <a:xfrm>
            <a:off x="5140468" y="8279218"/>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  ]</a:t>
            </a:r>
            <a:endParaRPr sz="1200" dirty="0"/>
          </a:p>
        </p:txBody>
      </p:sp>
      <p:pic>
        <p:nvPicPr>
          <p:cNvPr id="168" name="Content Placeholder 24" descr="A picture containing building, outdoor, person, standing&#10;&#10;Description automatically generated">
            <a:extLst>
              <a:ext uri="{FF2B5EF4-FFF2-40B4-BE49-F238E27FC236}">
                <a16:creationId xmlns:a16="http://schemas.microsoft.com/office/drawing/2014/main" id="{F09CEE35-B45B-FD72-BED3-2978325F1E8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4189" t="15180" r="31271" b="57901"/>
          <a:stretch>
            <a:fillRect/>
          </a:stretch>
        </p:blipFill>
        <p:spPr>
          <a:xfrm>
            <a:off x="3081155" y="5661841"/>
            <a:ext cx="878705" cy="913112"/>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9" name="Picture 168" descr="A person taking a selfie&#10;&#10;AI-generated content may be incorrect.">
            <a:extLst>
              <a:ext uri="{FF2B5EF4-FFF2-40B4-BE49-F238E27FC236}">
                <a16:creationId xmlns:a16="http://schemas.microsoft.com/office/drawing/2014/main" id="{2C36DD50-7533-D247-46C4-59B10BA238E0}"/>
              </a:ext>
            </a:extLst>
          </p:cNvPr>
          <p:cNvPicPr>
            <a:picLocks noChangeAspect="1"/>
          </p:cNvPicPr>
          <p:nvPr/>
        </p:nvPicPr>
        <p:blipFill>
          <a:blip r:embed="rId3">
            <a:extLst>
              <a:ext uri="{28A0092B-C50C-407E-A947-70E740481C1C}">
                <a14:useLocalDpi xmlns:a14="http://schemas.microsoft.com/office/drawing/2010/main" val="0"/>
              </a:ext>
            </a:extLst>
          </a:blip>
          <a:srcRect l="18885" t="8848" r="12615" b="-1"/>
          <a:stretch>
            <a:fillRect/>
          </a:stretch>
        </p:blipFill>
        <p:spPr>
          <a:xfrm rot="5400000">
            <a:off x="734526" y="5663658"/>
            <a:ext cx="907404" cy="9055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0" name="Picture 2" descr="Pekka Mairinoja">
            <a:extLst>
              <a:ext uri="{FF2B5EF4-FFF2-40B4-BE49-F238E27FC236}">
                <a16:creationId xmlns:a16="http://schemas.microsoft.com/office/drawing/2014/main" id="{F5826342-083D-9E2A-577A-7D68329B6A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9700" y="5662755"/>
            <a:ext cx="869935" cy="86993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2" name="Picture 171" descr="Team - Trifami 3D Oy">
            <a:extLst>
              <a:ext uri="{FF2B5EF4-FFF2-40B4-BE49-F238E27FC236}">
                <a16:creationId xmlns:a16="http://schemas.microsoft.com/office/drawing/2014/main" id="{8A229373-F00F-B23F-4B07-DB7417B9D7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80" y="7314602"/>
            <a:ext cx="849327" cy="84932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75" name="Group 174">
            <a:extLst>
              <a:ext uri="{FF2B5EF4-FFF2-40B4-BE49-F238E27FC236}">
                <a16:creationId xmlns:a16="http://schemas.microsoft.com/office/drawing/2014/main" id="{96DE144C-9FB1-516B-6D55-D64AE3D5D6D1}"/>
              </a:ext>
            </a:extLst>
          </p:cNvPr>
          <p:cNvGrpSpPr/>
          <p:nvPr/>
        </p:nvGrpSpPr>
        <p:grpSpPr>
          <a:xfrm>
            <a:off x="127000" y="1822816"/>
            <a:ext cx="6511925" cy="3247711"/>
            <a:chOff x="7532774" y="1760760"/>
            <a:chExt cx="9147406" cy="4562112"/>
          </a:xfrm>
        </p:grpSpPr>
        <p:pic>
          <p:nvPicPr>
            <p:cNvPr id="24" name="Picture 23" descr="A map of the world&#10;&#10;AI-generated content may be incorrect.">
              <a:extLst>
                <a:ext uri="{FF2B5EF4-FFF2-40B4-BE49-F238E27FC236}">
                  <a16:creationId xmlns:a16="http://schemas.microsoft.com/office/drawing/2014/main" id="{B168AA58-85EB-D51E-8EEF-77F985AB4226}"/>
                </a:ext>
              </a:extLst>
            </p:cNvPr>
            <p:cNvPicPr>
              <a:picLocks noChangeAspect="1"/>
            </p:cNvPicPr>
            <p:nvPr/>
          </p:nvPicPr>
          <p:blipFill>
            <a:blip r:embed="rId6">
              <a:alphaModFix amt="39000"/>
              <a:extLst>
                <a:ext uri="{28A0092B-C50C-407E-A947-70E740481C1C}">
                  <a14:useLocalDpi xmlns:a14="http://schemas.microsoft.com/office/drawing/2010/main" val="0"/>
                </a:ext>
              </a:extLst>
            </a:blip>
            <a:srcRect l="9540" t="11754" r="6354" b="8618"/>
            <a:stretch/>
          </p:blipFill>
          <p:spPr>
            <a:xfrm>
              <a:off x="7532774" y="1760760"/>
              <a:ext cx="9147406" cy="4562112"/>
            </a:xfrm>
            <a:prstGeom prst="rect">
              <a:avLst/>
            </a:prstGeom>
          </p:spPr>
        </p:pic>
        <p:sp>
          <p:nvSpPr>
            <p:cNvPr id="25" name="Content Placeholder 2">
              <a:extLst>
                <a:ext uri="{FF2B5EF4-FFF2-40B4-BE49-F238E27FC236}">
                  <a16:creationId xmlns:a16="http://schemas.microsoft.com/office/drawing/2014/main" id="{43BFB5E4-68AD-0878-F39F-450DACA247FA}"/>
                </a:ext>
              </a:extLst>
            </p:cNvPr>
            <p:cNvSpPr txBox="1">
              <a:spLocks/>
            </p:cNvSpPr>
            <p:nvPr/>
          </p:nvSpPr>
          <p:spPr>
            <a:xfrm>
              <a:off x="14096658" y="5000031"/>
              <a:ext cx="2526311" cy="788366"/>
            </a:xfrm>
            <a:prstGeom prst="rect">
              <a:avLst/>
            </a:prstGeom>
          </p:spPr>
          <p:txBody>
            <a:bodyPr vert="horz" lIns="91440" tIns="45720" rIns="91440" bIns="45720" rtlCol="0" anchor="ctr">
              <a:noAutofit/>
            </a:bodyPr>
            <a:lstStyle>
              <a:defPPr>
                <a:defRPr lang="en-US"/>
              </a:defPPr>
              <a:lvl1pPr marR="0" lvl="0" indent="0" defTabSz="914400" fontAlgn="auto">
                <a:spcBef>
                  <a:spcPct val="20000"/>
                </a:spcBef>
                <a:spcAft>
                  <a:spcPts val="0"/>
                </a:spcAft>
                <a:buClrTx/>
                <a:buSzTx/>
                <a:buFont typeface="Arial" pitchFamily="34" charset="0"/>
                <a:buNone/>
                <a:tabLst/>
                <a:defRPr kumimoji="0" sz="1000" b="1" i="0" u="none" strike="noStrike" cap="none" spc="0" normalizeH="0" baseline="0">
                  <a:ln>
                    <a:noFill/>
                  </a:ln>
                  <a:solidFill>
                    <a:srgbClr val="888888"/>
                  </a:solidFill>
                  <a:effectLst/>
                  <a:uLnTx/>
                  <a:uFillTx/>
                  <a:latin typeface="Roboto"/>
                </a:defRPr>
              </a:lvl1pPr>
              <a:lvl2pPr marL="742950" indent="-285750" defTabSz="914400">
                <a:spcBef>
                  <a:spcPct val="20000"/>
                </a:spcBef>
                <a:buFont typeface="Arial" pitchFamily="34" charset="0"/>
                <a:buChar char="–"/>
                <a:defRPr sz="1400"/>
              </a:lvl2pPr>
              <a:lvl3pPr marL="1143000" indent="-228600" defTabSz="914400">
                <a:spcBef>
                  <a:spcPct val="20000"/>
                </a:spcBef>
                <a:buFont typeface="Arial" pitchFamily="34" charset="0"/>
                <a:buChar char="•"/>
                <a:defRPr sz="1200"/>
              </a:lvl3pPr>
              <a:lvl4pPr marL="1600200" indent="-228600" defTabSz="914400">
                <a:spcBef>
                  <a:spcPct val="20000"/>
                </a:spcBef>
                <a:buFont typeface="Arial" pitchFamily="34" charset="0"/>
                <a:buChar char="–"/>
                <a:defRPr sz="1100"/>
              </a:lvl4pPr>
              <a:lvl5pPr marL="2057400" indent="-228600" defTabSz="914400">
                <a:spcBef>
                  <a:spcPct val="20000"/>
                </a:spcBef>
                <a:buFont typeface="Arial" pitchFamily="34" charset="0"/>
                <a:buChar char="»"/>
                <a:defRPr sz="1100"/>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fi-FI" sz="900" dirty="0">
                  <a:solidFill>
                    <a:srgbClr val="31691D"/>
                  </a:solidFill>
                </a:rPr>
                <a:t>200 Officials</a:t>
              </a:r>
              <a:endParaRPr lang="en-US" sz="900" dirty="0">
                <a:solidFill>
                  <a:srgbClr val="31691D"/>
                </a:solidFill>
              </a:endParaRPr>
            </a:p>
          </p:txBody>
        </p:sp>
        <p:sp>
          <p:nvSpPr>
            <p:cNvPr id="26" name="Content Placeholder 2">
              <a:extLst>
                <a:ext uri="{FF2B5EF4-FFF2-40B4-BE49-F238E27FC236}">
                  <a16:creationId xmlns:a16="http://schemas.microsoft.com/office/drawing/2014/main" id="{6EF69C8F-90A6-9661-6FE9-63C560854ACA}"/>
                </a:ext>
              </a:extLst>
            </p:cNvPr>
            <p:cNvSpPr txBox="1">
              <a:spLocks/>
            </p:cNvSpPr>
            <p:nvPr/>
          </p:nvSpPr>
          <p:spPr>
            <a:xfrm>
              <a:off x="14484707" y="3808131"/>
              <a:ext cx="1626350" cy="427161"/>
            </a:xfrm>
            <a:prstGeom prst="rect">
              <a:avLst/>
            </a:prstGeom>
          </p:spPr>
          <p:txBody>
            <a:bodyPr vert="horz" lIns="91440" tIns="45720" rIns="91440" bIns="45720" rtlCol="0" anchor="ctr">
              <a:noAutofit/>
            </a:bodyPr>
            <a:lstStyle>
              <a:defPPr>
                <a:defRPr lang="en-US"/>
              </a:defPPr>
              <a:lvl1pPr marR="0" lvl="0" indent="0" defTabSz="914400" fontAlgn="auto">
                <a:spcBef>
                  <a:spcPct val="20000"/>
                </a:spcBef>
                <a:spcAft>
                  <a:spcPts val="0"/>
                </a:spcAft>
                <a:buClrTx/>
                <a:buSzTx/>
                <a:buFont typeface="Arial" pitchFamily="34" charset="0"/>
                <a:buNone/>
                <a:tabLst/>
                <a:defRPr kumimoji="0" sz="1000" b="1" i="0" u="none" strike="noStrike" cap="none" spc="0" normalizeH="0" baseline="0">
                  <a:ln>
                    <a:noFill/>
                  </a:ln>
                  <a:solidFill>
                    <a:srgbClr val="888888"/>
                  </a:solidFill>
                  <a:effectLst/>
                  <a:uLnTx/>
                  <a:uFillTx/>
                  <a:latin typeface="Roboto"/>
                </a:defRPr>
              </a:lvl1pPr>
              <a:lvl2pPr marL="742950" indent="-285750" defTabSz="914400">
                <a:spcBef>
                  <a:spcPct val="20000"/>
                </a:spcBef>
                <a:buFont typeface="Arial" pitchFamily="34" charset="0"/>
                <a:buChar char="–"/>
                <a:defRPr sz="1400"/>
              </a:lvl2pPr>
              <a:lvl3pPr marL="1143000" indent="-228600" defTabSz="914400">
                <a:spcBef>
                  <a:spcPct val="20000"/>
                </a:spcBef>
                <a:buFont typeface="Arial" pitchFamily="34" charset="0"/>
                <a:buChar char="•"/>
                <a:defRPr sz="1200"/>
              </a:lvl3pPr>
              <a:lvl4pPr marL="1600200" indent="-228600" defTabSz="914400">
                <a:spcBef>
                  <a:spcPct val="20000"/>
                </a:spcBef>
                <a:buFont typeface="Arial" pitchFamily="34" charset="0"/>
                <a:buChar char="–"/>
                <a:defRPr sz="1100"/>
              </a:lvl4pPr>
              <a:lvl5pPr marL="2057400" indent="-228600" defTabSz="914400">
                <a:spcBef>
                  <a:spcPct val="20000"/>
                </a:spcBef>
                <a:buFont typeface="Arial" pitchFamily="34" charset="0"/>
                <a:buChar char="»"/>
                <a:defRPr sz="1100"/>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900" dirty="0">
                  <a:solidFill>
                    <a:srgbClr val="31691D"/>
                  </a:solidFill>
                </a:rPr>
                <a:t>250 Industry elders and revered experts</a:t>
              </a:r>
            </a:p>
          </p:txBody>
        </p:sp>
        <p:sp>
          <p:nvSpPr>
            <p:cNvPr id="27" name="Content Placeholder 2">
              <a:extLst>
                <a:ext uri="{FF2B5EF4-FFF2-40B4-BE49-F238E27FC236}">
                  <a16:creationId xmlns:a16="http://schemas.microsoft.com/office/drawing/2014/main" id="{69A48D52-E057-E351-7CAC-1B4312C77AED}"/>
                </a:ext>
              </a:extLst>
            </p:cNvPr>
            <p:cNvSpPr txBox="1">
              <a:spLocks/>
            </p:cNvSpPr>
            <p:nvPr/>
          </p:nvSpPr>
          <p:spPr>
            <a:xfrm>
              <a:off x="14096657" y="2220601"/>
              <a:ext cx="1981046" cy="686936"/>
            </a:xfrm>
            <a:prstGeom prst="rect">
              <a:avLst/>
            </a:prstGeom>
          </p:spPr>
          <p:txBody>
            <a:bodyPr vert="horz" lIns="91440" tIns="45720" rIns="91440" bIns="45720" rtlCol="0" anchor="ctr">
              <a:noAutofit/>
            </a:bodyPr>
            <a:lstStyle>
              <a:defPPr>
                <a:defRPr lang="en-US"/>
              </a:defPPr>
              <a:lvl1pPr marR="0" lvl="0" indent="0" defTabSz="914400" fontAlgn="auto">
                <a:spcBef>
                  <a:spcPct val="20000"/>
                </a:spcBef>
                <a:spcAft>
                  <a:spcPts val="0"/>
                </a:spcAft>
                <a:buClrTx/>
                <a:buSzTx/>
                <a:buFont typeface="Arial" pitchFamily="34" charset="0"/>
                <a:buNone/>
                <a:tabLst/>
                <a:defRPr kumimoji="0" sz="1000" b="1" i="0" u="none" strike="noStrike" cap="none" spc="0" normalizeH="0" baseline="0">
                  <a:ln>
                    <a:noFill/>
                  </a:ln>
                  <a:solidFill>
                    <a:srgbClr val="888888"/>
                  </a:solidFill>
                  <a:effectLst/>
                  <a:uLnTx/>
                  <a:uFillTx/>
                  <a:latin typeface="Roboto"/>
                </a:defRPr>
              </a:lvl1pPr>
              <a:lvl2pPr marL="742950" indent="-285750" defTabSz="914400">
                <a:spcBef>
                  <a:spcPct val="20000"/>
                </a:spcBef>
                <a:buFont typeface="Arial" pitchFamily="34" charset="0"/>
                <a:buChar char="–"/>
                <a:defRPr sz="1400"/>
              </a:lvl2pPr>
              <a:lvl3pPr marL="1143000" indent="-228600" defTabSz="914400">
                <a:spcBef>
                  <a:spcPct val="20000"/>
                </a:spcBef>
                <a:buFont typeface="Arial" pitchFamily="34" charset="0"/>
                <a:buChar char="•"/>
                <a:defRPr sz="1200"/>
              </a:lvl3pPr>
              <a:lvl4pPr marL="1600200" indent="-228600" defTabSz="914400">
                <a:spcBef>
                  <a:spcPct val="20000"/>
                </a:spcBef>
                <a:buFont typeface="Arial" pitchFamily="34" charset="0"/>
                <a:buChar char="–"/>
                <a:defRPr sz="1100"/>
              </a:lvl4pPr>
              <a:lvl5pPr marL="2057400" indent="-228600" defTabSz="914400">
                <a:spcBef>
                  <a:spcPct val="20000"/>
                </a:spcBef>
                <a:buFont typeface="Arial" pitchFamily="34" charset="0"/>
                <a:buChar char="»"/>
                <a:defRPr sz="1100"/>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900" dirty="0">
                  <a:solidFill>
                    <a:srgbClr val="31691D"/>
                  </a:solidFill>
                </a:rPr>
                <a:t>500 Operational leaders and Board members</a:t>
              </a:r>
            </a:p>
          </p:txBody>
        </p:sp>
        <p:sp>
          <p:nvSpPr>
            <p:cNvPr id="28" name="Content Placeholder 2">
              <a:extLst>
                <a:ext uri="{FF2B5EF4-FFF2-40B4-BE49-F238E27FC236}">
                  <a16:creationId xmlns:a16="http://schemas.microsoft.com/office/drawing/2014/main" id="{AE086F7A-4DB8-2A94-B85C-82D01A453053}"/>
                </a:ext>
              </a:extLst>
            </p:cNvPr>
            <p:cNvSpPr txBox="1">
              <a:spLocks/>
            </p:cNvSpPr>
            <p:nvPr/>
          </p:nvSpPr>
          <p:spPr>
            <a:xfrm>
              <a:off x="9177349" y="4974322"/>
              <a:ext cx="1421156" cy="668242"/>
            </a:xfrm>
            <a:prstGeom prst="rect">
              <a:avLst/>
            </a:prstGeom>
          </p:spPr>
          <p:txBody>
            <a:bodyPr vert="horz" lIns="91440" tIns="45720" rIns="91440" bIns="45720" rtlCol="0" anchor="ctr">
              <a:noAutofit/>
            </a:bodyPr>
            <a:lstStyle>
              <a:defPPr>
                <a:defRPr lang="en-US"/>
              </a:defPPr>
              <a:lvl1pPr marR="0" lvl="0" indent="0" algn="r" defTabSz="914400" fontAlgn="auto">
                <a:spcBef>
                  <a:spcPct val="20000"/>
                </a:spcBef>
                <a:spcAft>
                  <a:spcPts val="0"/>
                </a:spcAft>
                <a:buClrTx/>
                <a:buSzTx/>
                <a:buFont typeface="Arial" pitchFamily="34" charset="0"/>
                <a:buNone/>
                <a:tabLst/>
                <a:defRPr kumimoji="0" sz="1000" b="1" i="0" u="none" strike="noStrike" cap="none" spc="0" normalizeH="0" baseline="0">
                  <a:ln>
                    <a:noFill/>
                  </a:ln>
                  <a:solidFill>
                    <a:srgbClr val="888888"/>
                  </a:solidFill>
                  <a:effectLst/>
                  <a:uLnTx/>
                  <a:uFillTx/>
                  <a:latin typeface="Roboto"/>
                </a:defRPr>
              </a:lvl1pPr>
              <a:lvl2pPr marL="742950" indent="-285750" defTabSz="914400">
                <a:spcBef>
                  <a:spcPct val="20000"/>
                </a:spcBef>
                <a:buFont typeface="Arial" pitchFamily="34" charset="0"/>
                <a:buChar char="–"/>
                <a:defRPr sz="1400"/>
              </a:lvl2pPr>
              <a:lvl3pPr marL="1143000" indent="-228600" defTabSz="914400">
                <a:spcBef>
                  <a:spcPct val="20000"/>
                </a:spcBef>
                <a:buFont typeface="Arial" pitchFamily="34" charset="0"/>
                <a:buChar char="•"/>
                <a:defRPr sz="1200"/>
              </a:lvl3pPr>
              <a:lvl4pPr marL="1600200" indent="-228600" defTabSz="914400">
                <a:spcBef>
                  <a:spcPct val="20000"/>
                </a:spcBef>
                <a:buFont typeface="Arial" pitchFamily="34" charset="0"/>
                <a:buChar char="–"/>
                <a:defRPr sz="1100"/>
              </a:lvl4pPr>
              <a:lvl5pPr marL="2057400" indent="-228600" defTabSz="914400">
                <a:spcBef>
                  <a:spcPct val="20000"/>
                </a:spcBef>
                <a:buFont typeface="Arial" pitchFamily="34" charset="0"/>
                <a:buChar char="»"/>
                <a:defRPr sz="1100"/>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900" dirty="0">
                  <a:solidFill>
                    <a:srgbClr val="31691D"/>
                  </a:solidFill>
                </a:rPr>
                <a:t>300 Investors and insurance </a:t>
              </a:r>
            </a:p>
          </p:txBody>
        </p:sp>
        <p:sp>
          <p:nvSpPr>
            <p:cNvPr id="29" name="Content Placeholder 2">
              <a:extLst>
                <a:ext uri="{FF2B5EF4-FFF2-40B4-BE49-F238E27FC236}">
                  <a16:creationId xmlns:a16="http://schemas.microsoft.com/office/drawing/2014/main" id="{3A12C742-E0AF-84A1-C453-C00BCE901654}"/>
                </a:ext>
              </a:extLst>
            </p:cNvPr>
            <p:cNvSpPr txBox="1">
              <a:spLocks/>
            </p:cNvSpPr>
            <p:nvPr/>
          </p:nvSpPr>
          <p:spPr>
            <a:xfrm>
              <a:off x="8778479" y="3661454"/>
              <a:ext cx="1371189" cy="788366"/>
            </a:xfrm>
            <a:prstGeom prst="rect">
              <a:avLst/>
            </a:prstGeom>
          </p:spPr>
          <p:txBody>
            <a:bodyPr vert="horz" lIns="91440" tIns="45720" rIns="91440" bIns="45720" rtlCol="0" anchor="ctr">
              <a:noAutofit/>
            </a:bodyPr>
            <a:lstStyle>
              <a:defPPr>
                <a:defRPr lang="en-US"/>
              </a:defPPr>
              <a:lvl1pPr marR="0" lvl="0" indent="0" algn="r" defTabSz="914400" fontAlgn="auto">
                <a:spcBef>
                  <a:spcPct val="20000"/>
                </a:spcBef>
                <a:spcAft>
                  <a:spcPts val="0"/>
                </a:spcAft>
                <a:buClrTx/>
                <a:buSzTx/>
                <a:buFont typeface="Arial" pitchFamily="34" charset="0"/>
                <a:buNone/>
                <a:tabLst/>
                <a:defRPr kumimoji="0" sz="1000" b="1" i="0" u="none" strike="noStrike" cap="none" spc="0" normalizeH="0" baseline="0">
                  <a:ln>
                    <a:noFill/>
                  </a:ln>
                  <a:solidFill>
                    <a:srgbClr val="888888"/>
                  </a:solidFill>
                  <a:effectLst/>
                  <a:uLnTx/>
                  <a:uFillTx/>
                  <a:latin typeface="Roboto"/>
                </a:defRPr>
              </a:lvl1pPr>
              <a:lvl2pPr marL="742950" indent="-285750" defTabSz="914400">
                <a:spcBef>
                  <a:spcPct val="20000"/>
                </a:spcBef>
                <a:buFont typeface="Arial" pitchFamily="34" charset="0"/>
                <a:buChar char="–"/>
                <a:defRPr sz="1400"/>
              </a:lvl2pPr>
              <a:lvl3pPr marL="1143000" indent="-228600" defTabSz="914400">
                <a:spcBef>
                  <a:spcPct val="20000"/>
                </a:spcBef>
                <a:buFont typeface="Arial" pitchFamily="34" charset="0"/>
                <a:buChar char="•"/>
                <a:defRPr sz="1200"/>
              </a:lvl3pPr>
              <a:lvl4pPr marL="1600200" indent="-228600" defTabSz="914400">
                <a:spcBef>
                  <a:spcPct val="20000"/>
                </a:spcBef>
                <a:buFont typeface="Arial" pitchFamily="34" charset="0"/>
                <a:buChar char="–"/>
                <a:defRPr sz="1100"/>
              </a:lvl4pPr>
              <a:lvl5pPr marL="2057400" indent="-228600" defTabSz="914400">
                <a:spcBef>
                  <a:spcPct val="20000"/>
                </a:spcBef>
                <a:buFont typeface="Arial" pitchFamily="34" charset="0"/>
                <a:buChar char="»"/>
                <a:defRPr sz="1100"/>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900" dirty="0">
                  <a:solidFill>
                    <a:srgbClr val="31691D"/>
                  </a:solidFill>
                </a:rPr>
                <a:t>250 Senior advisors and local support</a:t>
              </a:r>
            </a:p>
          </p:txBody>
        </p:sp>
        <p:sp>
          <p:nvSpPr>
            <p:cNvPr id="30" name="Content Placeholder 2">
              <a:extLst>
                <a:ext uri="{FF2B5EF4-FFF2-40B4-BE49-F238E27FC236}">
                  <a16:creationId xmlns:a16="http://schemas.microsoft.com/office/drawing/2014/main" id="{F93A8386-1584-0708-A7E6-AC4CD8241414}"/>
                </a:ext>
              </a:extLst>
            </p:cNvPr>
            <p:cNvSpPr txBox="1">
              <a:spLocks/>
            </p:cNvSpPr>
            <p:nvPr/>
          </p:nvSpPr>
          <p:spPr>
            <a:xfrm>
              <a:off x="8798688" y="2243795"/>
              <a:ext cx="1836290" cy="70882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spcBef>
                  <a:spcPct val="20000"/>
                </a:spcBef>
                <a:spcAft>
                  <a:spcPts val="0"/>
                </a:spcAft>
                <a:buClrTx/>
                <a:buSzTx/>
                <a:buFont typeface="Arial" pitchFamily="34" charset="0"/>
                <a:buNone/>
                <a:tabLst/>
                <a:defRPr/>
              </a:pPr>
              <a:r>
                <a:rPr kumimoji="0" lang="en-US" sz="900" b="1" i="0" u="none" strike="noStrike" kern="1200" cap="none" spc="0" normalizeH="0" noProof="0" dirty="0">
                  <a:ln>
                    <a:noFill/>
                  </a:ln>
                  <a:solidFill>
                    <a:srgbClr val="31691D"/>
                  </a:solidFill>
                  <a:effectLst/>
                  <a:uLnTx/>
                  <a:uFillTx/>
                  <a:latin typeface="Roboto"/>
                </a:rPr>
                <a:t>400 Consultants, bankers and </a:t>
              </a:r>
              <a:br>
                <a:rPr kumimoji="0" lang="en-US" sz="900" b="1" i="0" u="none" strike="noStrike" kern="1200" cap="none" spc="0" normalizeH="0" noProof="0" dirty="0">
                  <a:ln>
                    <a:noFill/>
                  </a:ln>
                  <a:solidFill>
                    <a:srgbClr val="31691D"/>
                  </a:solidFill>
                  <a:effectLst/>
                  <a:uLnTx/>
                  <a:uFillTx/>
                  <a:latin typeface="Roboto"/>
                </a:rPr>
              </a:br>
              <a:r>
                <a:rPr kumimoji="0" lang="en-US" sz="900" b="1" i="0" u="none" strike="noStrike" kern="1200" cap="none" spc="0" normalizeH="0" noProof="0" dirty="0">
                  <a:ln>
                    <a:noFill/>
                  </a:ln>
                  <a:solidFill>
                    <a:srgbClr val="31691D"/>
                  </a:solidFill>
                  <a:effectLst/>
                  <a:uLnTx/>
                  <a:uFillTx/>
                  <a:latin typeface="Roboto"/>
                </a:rPr>
                <a:t>other experts</a:t>
              </a:r>
            </a:p>
          </p:txBody>
        </p:sp>
        <p:sp>
          <p:nvSpPr>
            <p:cNvPr id="31" name="Content Placeholder 2">
              <a:extLst>
                <a:ext uri="{FF2B5EF4-FFF2-40B4-BE49-F238E27FC236}">
                  <a16:creationId xmlns:a16="http://schemas.microsoft.com/office/drawing/2014/main" id="{51C7C084-696B-63C4-E1EE-B27B59F4A4C3}"/>
                </a:ext>
              </a:extLst>
            </p:cNvPr>
            <p:cNvSpPr txBox="1">
              <a:spLocks/>
            </p:cNvSpPr>
            <p:nvPr/>
          </p:nvSpPr>
          <p:spPr>
            <a:xfrm>
              <a:off x="12550479" y="1874738"/>
              <a:ext cx="2779176" cy="427161"/>
            </a:xfrm>
            <a:prstGeom prst="rect">
              <a:avLst/>
            </a:prstGeom>
          </p:spPr>
          <p:txBody>
            <a:bodyPr vert="horz" lIns="91440" tIns="45720" rIns="91440" bIns="45720" rtlCol="0" anchor="ctr">
              <a:noAutofit/>
            </a:bodyPr>
            <a:lstStyle>
              <a:defPPr>
                <a:defRPr lang="en-US"/>
              </a:defPPr>
              <a:lvl1pPr marR="0" lvl="0" indent="0" defTabSz="914400" fontAlgn="auto">
                <a:spcBef>
                  <a:spcPct val="20000"/>
                </a:spcBef>
                <a:spcAft>
                  <a:spcPts val="0"/>
                </a:spcAft>
                <a:buClrTx/>
                <a:buSzTx/>
                <a:buFont typeface="Arial" pitchFamily="34" charset="0"/>
                <a:buNone/>
                <a:tabLst/>
                <a:defRPr kumimoji="0" sz="1000" b="1" i="0" u="none" strike="noStrike" cap="none" spc="0" normalizeH="0" baseline="0">
                  <a:ln>
                    <a:noFill/>
                  </a:ln>
                  <a:solidFill>
                    <a:srgbClr val="888888"/>
                  </a:solidFill>
                  <a:effectLst/>
                  <a:uLnTx/>
                  <a:uFillTx/>
                  <a:latin typeface="Roboto"/>
                </a:defRPr>
              </a:lvl1pPr>
              <a:lvl2pPr marL="742950" indent="-285750" defTabSz="914400">
                <a:spcBef>
                  <a:spcPct val="20000"/>
                </a:spcBef>
                <a:buFont typeface="Arial" pitchFamily="34" charset="0"/>
                <a:buChar char="–"/>
                <a:defRPr sz="1400"/>
              </a:lvl2pPr>
              <a:lvl3pPr marL="1143000" indent="-228600" defTabSz="914400">
                <a:spcBef>
                  <a:spcPct val="20000"/>
                </a:spcBef>
                <a:buFont typeface="Arial" pitchFamily="34" charset="0"/>
                <a:buChar char="•"/>
                <a:defRPr sz="1200"/>
              </a:lvl3pPr>
              <a:lvl4pPr marL="1600200" indent="-228600" defTabSz="914400">
                <a:spcBef>
                  <a:spcPct val="20000"/>
                </a:spcBef>
                <a:buFont typeface="Arial" pitchFamily="34" charset="0"/>
                <a:buChar char="–"/>
                <a:defRPr sz="1100"/>
              </a:lvl4pPr>
              <a:lvl5pPr marL="2057400" indent="-228600" defTabSz="914400">
                <a:spcBef>
                  <a:spcPct val="20000"/>
                </a:spcBef>
                <a:buFont typeface="Arial" pitchFamily="34" charset="0"/>
                <a:buChar char="»"/>
                <a:defRPr sz="1100"/>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900" dirty="0">
                  <a:solidFill>
                    <a:srgbClr val="31691D"/>
                  </a:solidFill>
                </a:rPr>
                <a:t>100 Influencers </a:t>
              </a:r>
            </a:p>
          </p:txBody>
        </p:sp>
        <p:sp>
          <p:nvSpPr>
            <p:cNvPr id="32" name="Oval 130">
              <a:extLst>
                <a:ext uri="{FF2B5EF4-FFF2-40B4-BE49-F238E27FC236}">
                  <a16:creationId xmlns:a16="http://schemas.microsoft.com/office/drawing/2014/main" id="{CFBA033C-53BA-B519-C575-7413EFA7264F}"/>
                </a:ext>
              </a:extLst>
            </p:cNvPr>
            <p:cNvSpPr>
              <a:spLocks noChangeArrowheads="1"/>
            </p:cNvSpPr>
            <p:nvPr/>
          </p:nvSpPr>
          <p:spPr bwMode="auto">
            <a:xfrm>
              <a:off x="10775388" y="2400019"/>
              <a:ext cx="411398" cy="411398"/>
            </a:xfrm>
            <a:prstGeom prst="ellipse">
              <a:avLst/>
            </a:prstGeom>
            <a:solidFill>
              <a:srgbClr val="3447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pic>
          <p:nvPicPr>
            <p:cNvPr id="33" name="Graphic 32" descr="Bank with solid fill">
              <a:extLst>
                <a:ext uri="{FF2B5EF4-FFF2-40B4-BE49-F238E27FC236}">
                  <a16:creationId xmlns:a16="http://schemas.microsoft.com/office/drawing/2014/main" id="{F5C75B5F-4715-A06E-A5B7-8FF47370F9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67454" y="2476768"/>
              <a:ext cx="226386" cy="226386"/>
            </a:xfrm>
            <a:prstGeom prst="rect">
              <a:avLst/>
            </a:prstGeom>
          </p:spPr>
        </p:pic>
        <p:sp>
          <p:nvSpPr>
            <p:cNvPr id="34" name="Oval 132">
              <a:extLst>
                <a:ext uri="{FF2B5EF4-FFF2-40B4-BE49-F238E27FC236}">
                  <a16:creationId xmlns:a16="http://schemas.microsoft.com/office/drawing/2014/main" id="{C0CC2C4D-B24E-7BBA-E30A-05D7807CBF63}"/>
                </a:ext>
              </a:extLst>
            </p:cNvPr>
            <p:cNvSpPr>
              <a:spLocks noChangeArrowheads="1"/>
            </p:cNvSpPr>
            <p:nvPr/>
          </p:nvSpPr>
          <p:spPr bwMode="auto">
            <a:xfrm>
              <a:off x="13908007" y="3838200"/>
              <a:ext cx="410517" cy="410517"/>
            </a:xfrm>
            <a:prstGeom prst="ellipse">
              <a:avLst/>
            </a:prstGeom>
            <a:solidFill>
              <a:srgbClr val="3169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E7E7E"/>
                </a:solidFill>
                <a:effectLst/>
                <a:uLnTx/>
                <a:uFillTx/>
              </a:endParaRPr>
            </a:p>
          </p:txBody>
        </p:sp>
        <p:sp>
          <p:nvSpPr>
            <p:cNvPr id="35" name="Oval 129">
              <a:extLst>
                <a:ext uri="{FF2B5EF4-FFF2-40B4-BE49-F238E27FC236}">
                  <a16:creationId xmlns:a16="http://schemas.microsoft.com/office/drawing/2014/main" id="{AB4E78CC-977F-123D-8D62-C7395FE4E8B2}"/>
                </a:ext>
              </a:extLst>
            </p:cNvPr>
            <p:cNvSpPr>
              <a:spLocks noChangeArrowheads="1"/>
            </p:cNvSpPr>
            <p:nvPr/>
          </p:nvSpPr>
          <p:spPr bwMode="auto">
            <a:xfrm>
              <a:off x="12097237" y="1911113"/>
              <a:ext cx="410517" cy="411398"/>
            </a:xfrm>
            <a:prstGeom prst="ellipse">
              <a:avLst/>
            </a:prstGeom>
            <a:solidFill>
              <a:srgbClr val="293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E7E7E"/>
                </a:solidFill>
                <a:effectLst/>
                <a:uLnTx/>
                <a:uFillTx/>
              </a:endParaRPr>
            </a:p>
          </p:txBody>
        </p:sp>
        <p:pic>
          <p:nvPicPr>
            <p:cNvPr id="36" name="Graphic 35" descr="Connections with solid fill">
              <a:extLst>
                <a:ext uri="{FF2B5EF4-FFF2-40B4-BE49-F238E27FC236}">
                  <a16:creationId xmlns:a16="http://schemas.microsoft.com/office/drawing/2014/main" id="{A0F8DAFD-AB2E-F307-EFD5-C9E6C22E43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193397" y="2000737"/>
              <a:ext cx="226386" cy="226386"/>
            </a:xfrm>
            <a:prstGeom prst="rect">
              <a:avLst/>
            </a:prstGeom>
          </p:spPr>
        </p:pic>
        <p:sp>
          <p:nvSpPr>
            <p:cNvPr id="37" name="Oval 127">
              <a:extLst>
                <a:ext uri="{FF2B5EF4-FFF2-40B4-BE49-F238E27FC236}">
                  <a16:creationId xmlns:a16="http://schemas.microsoft.com/office/drawing/2014/main" id="{995099D2-EA06-734E-02B6-9D079F11095F}"/>
                </a:ext>
              </a:extLst>
            </p:cNvPr>
            <p:cNvSpPr>
              <a:spLocks noChangeArrowheads="1"/>
            </p:cNvSpPr>
            <p:nvPr/>
          </p:nvSpPr>
          <p:spPr bwMode="auto">
            <a:xfrm>
              <a:off x="10250506" y="3836879"/>
              <a:ext cx="411398" cy="413160"/>
            </a:xfrm>
            <a:prstGeom prst="ellipse">
              <a:avLst/>
            </a:prstGeom>
            <a:solidFill>
              <a:srgbClr val="293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pic>
          <p:nvPicPr>
            <p:cNvPr id="38" name="Graphic 37" descr="Meeting with solid fill">
              <a:extLst>
                <a:ext uri="{FF2B5EF4-FFF2-40B4-BE49-F238E27FC236}">
                  <a16:creationId xmlns:a16="http://schemas.microsoft.com/office/drawing/2014/main" id="{731C778E-ED21-0ADB-00B0-8FEC255A08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43012" y="3926850"/>
              <a:ext cx="226386" cy="226386"/>
            </a:xfrm>
            <a:prstGeom prst="rect">
              <a:avLst/>
            </a:prstGeom>
          </p:spPr>
        </p:pic>
        <p:sp>
          <p:nvSpPr>
            <p:cNvPr id="39" name="Oval 128">
              <a:extLst>
                <a:ext uri="{FF2B5EF4-FFF2-40B4-BE49-F238E27FC236}">
                  <a16:creationId xmlns:a16="http://schemas.microsoft.com/office/drawing/2014/main" id="{97595C96-097B-F05C-D903-A546B1691E93}"/>
                </a:ext>
              </a:extLst>
            </p:cNvPr>
            <p:cNvSpPr>
              <a:spLocks noChangeArrowheads="1"/>
            </p:cNvSpPr>
            <p:nvPr/>
          </p:nvSpPr>
          <p:spPr bwMode="auto">
            <a:xfrm>
              <a:off x="10698143" y="5082851"/>
              <a:ext cx="408756" cy="406994"/>
            </a:xfrm>
            <a:prstGeom prst="ellipse">
              <a:avLst/>
            </a:prstGeom>
            <a:solidFill>
              <a:srgbClr val="3169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E7E7E"/>
                </a:solidFill>
                <a:effectLst/>
                <a:uLnTx/>
                <a:uFillTx/>
              </a:endParaRPr>
            </a:p>
          </p:txBody>
        </p:sp>
        <p:pic>
          <p:nvPicPr>
            <p:cNvPr id="40" name="Graphic 39" descr="Money with solid fill">
              <a:extLst>
                <a:ext uri="{FF2B5EF4-FFF2-40B4-BE49-F238E27FC236}">
                  <a16:creationId xmlns:a16="http://schemas.microsoft.com/office/drawing/2014/main" id="{20C26DBE-89F5-19BC-6BF3-5034CD2BF9D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88903" y="5160437"/>
              <a:ext cx="226386" cy="226386"/>
            </a:xfrm>
            <a:prstGeom prst="rect">
              <a:avLst/>
            </a:prstGeom>
          </p:spPr>
        </p:pic>
        <p:sp>
          <p:nvSpPr>
            <p:cNvPr id="41" name="Oval 131">
              <a:extLst>
                <a:ext uri="{FF2B5EF4-FFF2-40B4-BE49-F238E27FC236}">
                  <a16:creationId xmlns:a16="http://schemas.microsoft.com/office/drawing/2014/main" id="{ED9E0687-7BEC-8DD9-8267-D66047B7C3EB}"/>
                </a:ext>
              </a:extLst>
            </p:cNvPr>
            <p:cNvSpPr>
              <a:spLocks noChangeArrowheads="1"/>
            </p:cNvSpPr>
            <p:nvPr/>
          </p:nvSpPr>
          <p:spPr bwMode="auto">
            <a:xfrm>
              <a:off x="13556512" y="5151189"/>
              <a:ext cx="408756" cy="410517"/>
            </a:xfrm>
            <a:prstGeom prst="ellipse">
              <a:avLst/>
            </a:prstGeom>
            <a:solidFill>
              <a:srgbClr val="3169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E7E7E"/>
                </a:solidFill>
                <a:effectLst/>
                <a:uLnTx/>
                <a:uFillTx/>
              </a:endParaRPr>
            </a:p>
          </p:txBody>
        </p:sp>
        <p:pic>
          <p:nvPicPr>
            <p:cNvPr id="42" name="Graphic 41" descr="Schoolhouse with solid fill">
              <a:extLst>
                <a:ext uri="{FF2B5EF4-FFF2-40B4-BE49-F238E27FC236}">
                  <a16:creationId xmlns:a16="http://schemas.microsoft.com/office/drawing/2014/main" id="{3458777A-CE2C-2704-1696-03E251040B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611537" y="5198327"/>
              <a:ext cx="296428" cy="296427"/>
            </a:xfrm>
            <a:prstGeom prst="rect">
              <a:avLst/>
            </a:prstGeom>
          </p:spPr>
        </p:pic>
        <p:sp>
          <p:nvSpPr>
            <p:cNvPr id="43" name="Oval 129">
              <a:extLst>
                <a:ext uri="{FF2B5EF4-FFF2-40B4-BE49-F238E27FC236}">
                  <a16:creationId xmlns:a16="http://schemas.microsoft.com/office/drawing/2014/main" id="{EF82D0AF-D18F-2D85-0133-37C330407F93}"/>
                </a:ext>
              </a:extLst>
            </p:cNvPr>
            <p:cNvSpPr>
              <a:spLocks noChangeArrowheads="1"/>
            </p:cNvSpPr>
            <p:nvPr/>
          </p:nvSpPr>
          <p:spPr bwMode="auto">
            <a:xfrm>
              <a:off x="13554750" y="2400019"/>
              <a:ext cx="410517" cy="411398"/>
            </a:xfrm>
            <a:prstGeom prst="ellipse">
              <a:avLst/>
            </a:prstGeom>
            <a:solidFill>
              <a:srgbClr val="293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E7E7E"/>
                </a:solidFill>
                <a:effectLst/>
                <a:uLnTx/>
                <a:uFillTx/>
              </a:endParaRPr>
            </a:p>
          </p:txBody>
        </p:sp>
        <p:sp>
          <p:nvSpPr>
            <p:cNvPr id="44" name="Freeform 25">
              <a:extLst>
                <a:ext uri="{FF2B5EF4-FFF2-40B4-BE49-F238E27FC236}">
                  <a16:creationId xmlns:a16="http://schemas.microsoft.com/office/drawing/2014/main" id="{3B9CBFEB-C19B-609C-DBC4-FA58EE9ABE6D}"/>
                </a:ext>
              </a:extLst>
            </p:cNvPr>
            <p:cNvSpPr>
              <a:spLocks/>
            </p:cNvSpPr>
            <p:nvPr/>
          </p:nvSpPr>
          <p:spPr bwMode="auto">
            <a:xfrm rot="20679836">
              <a:off x="11483113" y="4578444"/>
              <a:ext cx="199973" cy="226401"/>
            </a:xfrm>
            <a:custGeom>
              <a:avLst/>
              <a:gdLst>
                <a:gd name="T0" fmla="*/ 20 w 227"/>
                <a:gd name="T1" fmla="*/ 0 h 257"/>
                <a:gd name="T2" fmla="*/ 227 w 227"/>
                <a:gd name="T3" fmla="*/ 240 h 257"/>
                <a:gd name="T4" fmla="*/ 208 w 227"/>
                <a:gd name="T5" fmla="*/ 257 h 257"/>
                <a:gd name="T6" fmla="*/ 0 w 227"/>
                <a:gd name="T7" fmla="*/ 17 h 257"/>
                <a:gd name="T8" fmla="*/ 20 w 227"/>
                <a:gd name="T9" fmla="*/ 0 h 257"/>
              </a:gdLst>
              <a:ahLst/>
              <a:cxnLst>
                <a:cxn ang="0">
                  <a:pos x="T0" y="T1"/>
                </a:cxn>
                <a:cxn ang="0">
                  <a:pos x="T2" y="T3"/>
                </a:cxn>
                <a:cxn ang="0">
                  <a:pos x="T4" y="T5"/>
                </a:cxn>
                <a:cxn ang="0">
                  <a:pos x="T6" y="T7"/>
                </a:cxn>
                <a:cxn ang="0">
                  <a:pos x="T8" y="T9"/>
                </a:cxn>
              </a:cxnLst>
              <a:rect l="0" t="0" r="r" b="b"/>
              <a:pathLst>
                <a:path w="227" h="257">
                  <a:moveTo>
                    <a:pt x="20" y="0"/>
                  </a:moveTo>
                  <a:lnTo>
                    <a:pt x="227" y="240"/>
                  </a:lnTo>
                  <a:lnTo>
                    <a:pt x="208" y="257"/>
                  </a:lnTo>
                  <a:lnTo>
                    <a:pt x="0" y="17"/>
                  </a:lnTo>
                  <a:lnTo>
                    <a:pt x="20"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45" name="Oval 5">
              <a:extLst>
                <a:ext uri="{FF2B5EF4-FFF2-40B4-BE49-F238E27FC236}">
                  <a16:creationId xmlns:a16="http://schemas.microsoft.com/office/drawing/2014/main" id="{5074DD99-6344-670C-8285-41B98CE8E6C9}"/>
                </a:ext>
              </a:extLst>
            </p:cNvPr>
            <p:cNvSpPr>
              <a:spLocks noChangeArrowheads="1"/>
            </p:cNvSpPr>
            <p:nvPr/>
          </p:nvSpPr>
          <p:spPr bwMode="auto">
            <a:xfrm>
              <a:off x="12141725" y="3521341"/>
              <a:ext cx="458969" cy="458969"/>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46" name="Freeform 6">
              <a:extLst>
                <a:ext uri="{FF2B5EF4-FFF2-40B4-BE49-F238E27FC236}">
                  <a16:creationId xmlns:a16="http://schemas.microsoft.com/office/drawing/2014/main" id="{68E03549-DF59-89C0-5CC9-71BA4701EED8}"/>
                </a:ext>
              </a:extLst>
            </p:cNvPr>
            <p:cNvSpPr>
              <a:spLocks/>
            </p:cNvSpPr>
            <p:nvPr/>
          </p:nvSpPr>
          <p:spPr bwMode="auto">
            <a:xfrm>
              <a:off x="11826349" y="3071181"/>
              <a:ext cx="79285" cy="539134"/>
            </a:xfrm>
            <a:custGeom>
              <a:avLst/>
              <a:gdLst>
                <a:gd name="T0" fmla="*/ 62 w 90"/>
                <a:gd name="T1" fmla="*/ 612 h 612"/>
                <a:gd name="T2" fmla="*/ 0 w 90"/>
                <a:gd name="T3" fmla="*/ 4 h 612"/>
                <a:gd name="T4" fmla="*/ 26 w 90"/>
                <a:gd name="T5" fmla="*/ 0 h 612"/>
                <a:gd name="T6" fmla="*/ 90 w 90"/>
                <a:gd name="T7" fmla="*/ 610 h 612"/>
                <a:gd name="T8" fmla="*/ 62 w 90"/>
                <a:gd name="T9" fmla="*/ 612 h 612"/>
              </a:gdLst>
              <a:ahLst/>
              <a:cxnLst>
                <a:cxn ang="0">
                  <a:pos x="T0" y="T1"/>
                </a:cxn>
                <a:cxn ang="0">
                  <a:pos x="T2" y="T3"/>
                </a:cxn>
                <a:cxn ang="0">
                  <a:pos x="T4" y="T5"/>
                </a:cxn>
                <a:cxn ang="0">
                  <a:pos x="T6" y="T7"/>
                </a:cxn>
                <a:cxn ang="0">
                  <a:pos x="T8" y="T9"/>
                </a:cxn>
              </a:cxnLst>
              <a:rect l="0" t="0" r="r" b="b"/>
              <a:pathLst>
                <a:path w="90" h="612">
                  <a:moveTo>
                    <a:pt x="62" y="612"/>
                  </a:moveTo>
                  <a:lnTo>
                    <a:pt x="0" y="4"/>
                  </a:lnTo>
                  <a:lnTo>
                    <a:pt x="26" y="0"/>
                  </a:lnTo>
                  <a:lnTo>
                    <a:pt x="90" y="610"/>
                  </a:lnTo>
                  <a:lnTo>
                    <a:pt x="62" y="61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47" name="Freeform 7">
              <a:extLst>
                <a:ext uri="{FF2B5EF4-FFF2-40B4-BE49-F238E27FC236}">
                  <a16:creationId xmlns:a16="http://schemas.microsoft.com/office/drawing/2014/main" id="{85FC8868-3329-4CB9-2EA3-04C7260F3495}"/>
                </a:ext>
              </a:extLst>
            </p:cNvPr>
            <p:cNvSpPr>
              <a:spLocks/>
            </p:cNvSpPr>
            <p:nvPr/>
          </p:nvSpPr>
          <p:spPr bwMode="auto">
            <a:xfrm>
              <a:off x="11437855" y="3597982"/>
              <a:ext cx="459850" cy="203496"/>
            </a:xfrm>
            <a:custGeom>
              <a:avLst/>
              <a:gdLst>
                <a:gd name="T0" fmla="*/ 522 w 522"/>
                <a:gd name="T1" fmla="*/ 26 h 231"/>
                <a:gd name="T2" fmla="*/ 10 w 522"/>
                <a:gd name="T3" fmla="*/ 231 h 231"/>
                <a:gd name="T4" fmla="*/ 0 w 522"/>
                <a:gd name="T5" fmla="*/ 206 h 231"/>
                <a:gd name="T6" fmla="*/ 512 w 522"/>
                <a:gd name="T7" fmla="*/ 0 h 231"/>
                <a:gd name="T8" fmla="*/ 522 w 522"/>
                <a:gd name="T9" fmla="*/ 26 h 231"/>
              </a:gdLst>
              <a:ahLst/>
              <a:cxnLst>
                <a:cxn ang="0">
                  <a:pos x="T0" y="T1"/>
                </a:cxn>
                <a:cxn ang="0">
                  <a:pos x="T2" y="T3"/>
                </a:cxn>
                <a:cxn ang="0">
                  <a:pos x="T4" y="T5"/>
                </a:cxn>
                <a:cxn ang="0">
                  <a:pos x="T6" y="T7"/>
                </a:cxn>
                <a:cxn ang="0">
                  <a:pos x="T8" y="T9"/>
                </a:cxn>
              </a:cxnLst>
              <a:rect l="0" t="0" r="r" b="b"/>
              <a:pathLst>
                <a:path w="522" h="231">
                  <a:moveTo>
                    <a:pt x="522" y="26"/>
                  </a:moveTo>
                  <a:lnTo>
                    <a:pt x="10" y="231"/>
                  </a:lnTo>
                  <a:lnTo>
                    <a:pt x="0" y="206"/>
                  </a:lnTo>
                  <a:lnTo>
                    <a:pt x="512" y="0"/>
                  </a:lnTo>
                  <a:lnTo>
                    <a:pt x="522" y="2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48" name="Freeform 8">
              <a:extLst>
                <a:ext uri="{FF2B5EF4-FFF2-40B4-BE49-F238E27FC236}">
                  <a16:creationId xmlns:a16="http://schemas.microsoft.com/office/drawing/2014/main" id="{D0DE1D4E-9496-F8E2-01DB-01D7B2DCD29E}"/>
                </a:ext>
              </a:extLst>
            </p:cNvPr>
            <p:cNvSpPr>
              <a:spLocks/>
            </p:cNvSpPr>
            <p:nvPr/>
          </p:nvSpPr>
          <p:spPr bwMode="auto">
            <a:xfrm>
              <a:off x="11882729" y="3605030"/>
              <a:ext cx="278377" cy="786678"/>
            </a:xfrm>
            <a:custGeom>
              <a:avLst/>
              <a:gdLst>
                <a:gd name="T0" fmla="*/ 24 w 316"/>
                <a:gd name="T1" fmla="*/ 0 h 893"/>
                <a:gd name="T2" fmla="*/ 316 w 316"/>
                <a:gd name="T3" fmla="*/ 884 h 893"/>
                <a:gd name="T4" fmla="*/ 290 w 316"/>
                <a:gd name="T5" fmla="*/ 893 h 893"/>
                <a:gd name="T6" fmla="*/ 0 w 316"/>
                <a:gd name="T7" fmla="*/ 9 h 893"/>
                <a:gd name="T8" fmla="*/ 24 w 316"/>
                <a:gd name="T9" fmla="*/ 0 h 893"/>
              </a:gdLst>
              <a:ahLst/>
              <a:cxnLst>
                <a:cxn ang="0">
                  <a:pos x="T0" y="T1"/>
                </a:cxn>
                <a:cxn ang="0">
                  <a:pos x="T2" y="T3"/>
                </a:cxn>
                <a:cxn ang="0">
                  <a:pos x="T4" y="T5"/>
                </a:cxn>
                <a:cxn ang="0">
                  <a:pos x="T6" y="T7"/>
                </a:cxn>
                <a:cxn ang="0">
                  <a:pos x="T8" y="T9"/>
                </a:cxn>
              </a:cxnLst>
              <a:rect l="0" t="0" r="r" b="b"/>
              <a:pathLst>
                <a:path w="316" h="893">
                  <a:moveTo>
                    <a:pt x="24" y="0"/>
                  </a:moveTo>
                  <a:lnTo>
                    <a:pt x="316" y="884"/>
                  </a:lnTo>
                  <a:lnTo>
                    <a:pt x="290" y="893"/>
                  </a:lnTo>
                  <a:lnTo>
                    <a:pt x="0" y="9"/>
                  </a:lnTo>
                  <a:lnTo>
                    <a:pt x="24"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49" name="Freeform 9">
              <a:extLst>
                <a:ext uri="{FF2B5EF4-FFF2-40B4-BE49-F238E27FC236}">
                  <a16:creationId xmlns:a16="http://schemas.microsoft.com/office/drawing/2014/main" id="{F950B947-2BE1-B6E8-DA6E-35F0D63B8119}"/>
                </a:ext>
              </a:extLst>
            </p:cNvPr>
            <p:cNvSpPr>
              <a:spLocks/>
            </p:cNvSpPr>
            <p:nvPr/>
          </p:nvSpPr>
          <p:spPr bwMode="auto">
            <a:xfrm>
              <a:off x="12095035" y="4387303"/>
              <a:ext cx="66071" cy="643085"/>
            </a:xfrm>
            <a:custGeom>
              <a:avLst/>
              <a:gdLst>
                <a:gd name="T0" fmla="*/ 75 w 75"/>
                <a:gd name="T1" fmla="*/ 2 h 730"/>
                <a:gd name="T2" fmla="*/ 28 w 75"/>
                <a:gd name="T3" fmla="*/ 730 h 730"/>
                <a:gd name="T4" fmla="*/ 0 w 75"/>
                <a:gd name="T5" fmla="*/ 728 h 730"/>
                <a:gd name="T6" fmla="*/ 49 w 75"/>
                <a:gd name="T7" fmla="*/ 0 h 730"/>
                <a:gd name="T8" fmla="*/ 75 w 75"/>
                <a:gd name="T9" fmla="*/ 2 h 730"/>
              </a:gdLst>
              <a:ahLst/>
              <a:cxnLst>
                <a:cxn ang="0">
                  <a:pos x="T0" y="T1"/>
                </a:cxn>
                <a:cxn ang="0">
                  <a:pos x="T2" y="T3"/>
                </a:cxn>
                <a:cxn ang="0">
                  <a:pos x="T4" y="T5"/>
                </a:cxn>
                <a:cxn ang="0">
                  <a:pos x="T6" y="T7"/>
                </a:cxn>
                <a:cxn ang="0">
                  <a:pos x="T8" y="T9"/>
                </a:cxn>
              </a:cxnLst>
              <a:rect l="0" t="0" r="r" b="b"/>
              <a:pathLst>
                <a:path w="75" h="730">
                  <a:moveTo>
                    <a:pt x="75" y="2"/>
                  </a:moveTo>
                  <a:lnTo>
                    <a:pt x="28" y="730"/>
                  </a:lnTo>
                  <a:lnTo>
                    <a:pt x="0" y="728"/>
                  </a:lnTo>
                  <a:lnTo>
                    <a:pt x="49" y="0"/>
                  </a:lnTo>
                  <a:lnTo>
                    <a:pt x="75"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50" name="Freeform 10">
              <a:extLst>
                <a:ext uri="{FF2B5EF4-FFF2-40B4-BE49-F238E27FC236}">
                  <a16:creationId xmlns:a16="http://schemas.microsoft.com/office/drawing/2014/main" id="{A008247F-5A56-AB6A-7AAB-8A6C44234D37}"/>
                </a:ext>
              </a:extLst>
            </p:cNvPr>
            <p:cNvSpPr>
              <a:spLocks/>
            </p:cNvSpPr>
            <p:nvPr/>
          </p:nvSpPr>
          <p:spPr bwMode="auto">
            <a:xfrm>
              <a:off x="12796262" y="3775051"/>
              <a:ext cx="429898" cy="431660"/>
            </a:xfrm>
            <a:custGeom>
              <a:avLst/>
              <a:gdLst>
                <a:gd name="T0" fmla="*/ 488 w 488"/>
                <a:gd name="T1" fmla="*/ 19 h 490"/>
                <a:gd name="T2" fmla="*/ 19 w 488"/>
                <a:gd name="T3" fmla="*/ 490 h 490"/>
                <a:gd name="T4" fmla="*/ 0 w 488"/>
                <a:gd name="T5" fmla="*/ 471 h 490"/>
                <a:gd name="T6" fmla="*/ 469 w 488"/>
                <a:gd name="T7" fmla="*/ 0 h 490"/>
                <a:gd name="T8" fmla="*/ 488 w 488"/>
                <a:gd name="T9" fmla="*/ 19 h 490"/>
              </a:gdLst>
              <a:ahLst/>
              <a:cxnLst>
                <a:cxn ang="0">
                  <a:pos x="T0" y="T1"/>
                </a:cxn>
                <a:cxn ang="0">
                  <a:pos x="T2" y="T3"/>
                </a:cxn>
                <a:cxn ang="0">
                  <a:pos x="T4" y="T5"/>
                </a:cxn>
                <a:cxn ang="0">
                  <a:pos x="T6" y="T7"/>
                </a:cxn>
                <a:cxn ang="0">
                  <a:pos x="T8" y="T9"/>
                </a:cxn>
              </a:cxnLst>
              <a:rect l="0" t="0" r="r" b="b"/>
              <a:pathLst>
                <a:path w="488" h="490">
                  <a:moveTo>
                    <a:pt x="488" y="19"/>
                  </a:moveTo>
                  <a:lnTo>
                    <a:pt x="19" y="490"/>
                  </a:lnTo>
                  <a:lnTo>
                    <a:pt x="0" y="471"/>
                  </a:lnTo>
                  <a:lnTo>
                    <a:pt x="469" y="0"/>
                  </a:lnTo>
                  <a:lnTo>
                    <a:pt x="488" y="1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51" name="Freeform 11">
              <a:extLst>
                <a:ext uri="{FF2B5EF4-FFF2-40B4-BE49-F238E27FC236}">
                  <a16:creationId xmlns:a16="http://schemas.microsoft.com/office/drawing/2014/main" id="{527AD023-6636-9B44-DECA-0837D6410206}"/>
                </a:ext>
              </a:extLst>
            </p:cNvPr>
            <p:cNvSpPr>
              <a:spLocks/>
            </p:cNvSpPr>
            <p:nvPr/>
          </p:nvSpPr>
          <p:spPr bwMode="auto">
            <a:xfrm>
              <a:off x="12139963" y="3486104"/>
              <a:ext cx="463373" cy="907366"/>
            </a:xfrm>
            <a:custGeom>
              <a:avLst/>
              <a:gdLst>
                <a:gd name="T0" fmla="*/ 0 w 526"/>
                <a:gd name="T1" fmla="*/ 1018 h 1030"/>
                <a:gd name="T2" fmla="*/ 502 w 526"/>
                <a:gd name="T3" fmla="*/ 0 h 1030"/>
                <a:gd name="T4" fmla="*/ 526 w 526"/>
                <a:gd name="T5" fmla="*/ 10 h 1030"/>
                <a:gd name="T6" fmla="*/ 24 w 526"/>
                <a:gd name="T7" fmla="*/ 1030 h 1030"/>
                <a:gd name="T8" fmla="*/ 0 w 526"/>
                <a:gd name="T9" fmla="*/ 1018 h 1030"/>
              </a:gdLst>
              <a:ahLst/>
              <a:cxnLst>
                <a:cxn ang="0">
                  <a:pos x="T0" y="T1"/>
                </a:cxn>
                <a:cxn ang="0">
                  <a:pos x="T2" y="T3"/>
                </a:cxn>
                <a:cxn ang="0">
                  <a:pos x="T4" y="T5"/>
                </a:cxn>
                <a:cxn ang="0">
                  <a:pos x="T6" y="T7"/>
                </a:cxn>
                <a:cxn ang="0">
                  <a:pos x="T8" y="T9"/>
                </a:cxn>
              </a:cxnLst>
              <a:rect l="0" t="0" r="r" b="b"/>
              <a:pathLst>
                <a:path w="526" h="1030">
                  <a:moveTo>
                    <a:pt x="0" y="1018"/>
                  </a:moveTo>
                  <a:lnTo>
                    <a:pt x="502" y="0"/>
                  </a:lnTo>
                  <a:lnTo>
                    <a:pt x="526" y="10"/>
                  </a:lnTo>
                  <a:lnTo>
                    <a:pt x="24" y="1030"/>
                  </a:lnTo>
                  <a:lnTo>
                    <a:pt x="0" y="101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52" name="Freeform 12">
              <a:extLst>
                <a:ext uri="{FF2B5EF4-FFF2-40B4-BE49-F238E27FC236}">
                  <a16:creationId xmlns:a16="http://schemas.microsoft.com/office/drawing/2014/main" id="{4432F148-2203-69B1-C728-1234B87A2AE0}"/>
                </a:ext>
              </a:extLst>
            </p:cNvPr>
            <p:cNvSpPr>
              <a:spLocks/>
            </p:cNvSpPr>
            <p:nvPr/>
          </p:nvSpPr>
          <p:spPr bwMode="auto">
            <a:xfrm>
              <a:off x="12147010" y="4186449"/>
              <a:ext cx="661585" cy="213187"/>
            </a:xfrm>
            <a:custGeom>
              <a:avLst/>
              <a:gdLst>
                <a:gd name="T0" fmla="*/ 0 w 751"/>
                <a:gd name="T1" fmla="*/ 216 h 242"/>
                <a:gd name="T2" fmla="*/ 742 w 751"/>
                <a:gd name="T3" fmla="*/ 0 h 242"/>
                <a:gd name="T4" fmla="*/ 751 w 751"/>
                <a:gd name="T5" fmla="*/ 26 h 242"/>
                <a:gd name="T6" fmla="*/ 7 w 751"/>
                <a:gd name="T7" fmla="*/ 242 h 242"/>
                <a:gd name="T8" fmla="*/ 0 w 751"/>
                <a:gd name="T9" fmla="*/ 216 h 242"/>
              </a:gdLst>
              <a:ahLst/>
              <a:cxnLst>
                <a:cxn ang="0">
                  <a:pos x="T0" y="T1"/>
                </a:cxn>
                <a:cxn ang="0">
                  <a:pos x="T2" y="T3"/>
                </a:cxn>
                <a:cxn ang="0">
                  <a:pos x="T4" y="T5"/>
                </a:cxn>
                <a:cxn ang="0">
                  <a:pos x="T6" y="T7"/>
                </a:cxn>
                <a:cxn ang="0">
                  <a:pos x="T8" y="T9"/>
                </a:cxn>
              </a:cxnLst>
              <a:rect l="0" t="0" r="r" b="b"/>
              <a:pathLst>
                <a:path w="751" h="242">
                  <a:moveTo>
                    <a:pt x="0" y="216"/>
                  </a:moveTo>
                  <a:lnTo>
                    <a:pt x="742" y="0"/>
                  </a:lnTo>
                  <a:lnTo>
                    <a:pt x="751" y="26"/>
                  </a:lnTo>
                  <a:lnTo>
                    <a:pt x="7" y="242"/>
                  </a:lnTo>
                  <a:lnTo>
                    <a:pt x="0" y="21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53" name="Freeform 13">
              <a:extLst>
                <a:ext uri="{FF2B5EF4-FFF2-40B4-BE49-F238E27FC236}">
                  <a16:creationId xmlns:a16="http://schemas.microsoft.com/office/drawing/2014/main" id="{E2F5A2A5-B352-D53A-32FF-4C2E9438EA63}"/>
                </a:ext>
              </a:extLst>
            </p:cNvPr>
            <p:cNvSpPr>
              <a:spLocks/>
            </p:cNvSpPr>
            <p:nvPr/>
          </p:nvSpPr>
          <p:spPr bwMode="auto">
            <a:xfrm>
              <a:off x="11884491" y="2858875"/>
              <a:ext cx="546182" cy="756726"/>
            </a:xfrm>
            <a:custGeom>
              <a:avLst/>
              <a:gdLst>
                <a:gd name="T0" fmla="*/ 620 w 620"/>
                <a:gd name="T1" fmla="*/ 15 h 859"/>
                <a:gd name="T2" fmla="*/ 21 w 620"/>
                <a:gd name="T3" fmla="*/ 859 h 859"/>
                <a:gd name="T4" fmla="*/ 0 w 620"/>
                <a:gd name="T5" fmla="*/ 844 h 859"/>
                <a:gd name="T6" fmla="*/ 597 w 620"/>
                <a:gd name="T7" fmla="*/ 0 h 859"/>
                <a:gd name="T8" fmla="*/ 620 w 620"/>
                <a:gd name="T9" fmla="*/ 15 h 859"/>
              </a:gdLst>
              <a:ahLst/>
              <a:cxnLst>
                <a:cxn ang="0">
                  <a:pos x="T0" y="T1"/>
                </a:cxn>
                <a:cxn ang="0">
                  <a:pos x="T2" y="T3"/>
                </a:cxn>
                <a:cxn ang="0">
                  <a:pos x="T4" y="T5"/>
                </a:cxn>
                <a:cxn ang="0">
                  <a:pos x="T6" y="T7"/>
                </a:cxn>
                <a:cxn ang="0">
                  <a:pos x="T8" y="T9"/>
                </a:cxn>
              </a:cxnLst>
              <a:rect l="0" t="0" r="r" b="b"/>
              <a:pathLst>
                <a:path w="620" h="859">
                  <a:moveTo>
                    <a:pt x="620" y="15"/>
                  </a:moveTo>
                  <a:lnTo>
                    <a:pt x="21" y="859"/>
                  </a:lnTo>
                  <a:lnTo>
                    <a:pt x="0" y="844"/>
                  </a:lnTo>
                  <a:lnTo>
                    <a:pt x="597" y="0"/>
                  </a:lnTo>
                  <a:lnTo>
                    <a:pt x="620" y="1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54" name="Freeform 14">
              <a:extLst>
                <a:ext uri="{FF2B5EF4-FFF2-40B4-BE49-F238E27FC236}">
                  <a16:creationId xmlns:a16="http://schemas.microsoft.com/office/drawing/2014/main" id="{08BAABDC-8749-149D-829D-8FE39D1B3E6A}"/>
                </a:ext>
              </a:extLst>
            </p:cNvPr>
            <p:cNvSpPr>
              <a:spLocks/>
            </p:cNvSpPr>
            <p:nvPr/>
          </p:nvSpPr>
          <p:spPr bwMode="auto">
            <a:xfrm>
              <a:off x="12142606" y="4379374"/>
              <a:ext cx="466898" cy="443993"/>
            </a:xfrm>
            <a:custGeom>
              <a:avLst/>
              <a:gdLst>
                <a:gd name="T0" fmla="*/ 513 w 530"/>
                <a:gd name="T1" fmla="*/ 504 h 504"/>
                <a:gd name="T2" fmla="*/ 0 w 530"/>
                <a:gd name="T3" fmla="*/ 19 h 504"/>
                <a:gd name="T4" fmla="*/ 18 w 530"/>
                <a:gd name="T5" fmla="*/ 0 h 504"/>
                <a:gd name="T6" fmla="*/ 530 w 530"/>
                <a:gd name="T7" fmla="*/ 485 h 504"/>
                <a:gd name="T8" fmla="*/ 513 w 530"/>
                <a:gd name="T9" fmla="*/ 504 h 504"/>
              </a:gdLst>
              <a:ahLst/>
              <a:cxnLst>
                <a:cxn ang="0">
                  <a:pos x="T0" y="T1"/>
                </a:cxn>
                <a:cxn ang="0">
                  <a:pos x="T2" y="T3"/>
                </a:cxn>
                <a:cxn ang="0">
                  <a:pos x="T4" y="T5"/>
                </a:cxn>
                <a:cxn ang="0">
                  <a:pos x="T6" y="T7"/>
                </a:cxn>
                <a:cxn ang="0">
                  <a:pos x="T8" y="T9"/>
                </a:cxn>
              </a:cxnLst>
              <a:rect l="0" t="0" r="r" b="b"/>
              <a:pathLst>
                <a:path w="530" h="504">
                  <a:moveTo>
                    <a:pt x="513" y="504"/>
                  </a:moveTo>
                  <a:lnTo>
                    <a:pt x="0" y="19"/>
                  </a:lnTo>
                  <a:lnTo>
                    <a:pt x="18" y="0"/>
                  </a:lnTo>
                  <a:lnTo>
                    <a:pt x="530" y="485"/>
                  </a:lnTo>
                  <a:lnTo>
                    <a:pt x="513" y="504"/>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55" name="Freeform 15">
              <a:extLst>
                <a:ext uri="{FF2B5EF4-FFF2-40B4-BE49-F238E27FC236}">
                  <a16:creationId xmlns:a16="http://schemas.microsoft.com/office/drawing/2014/main" id="{75A53C41-7B35-7BBF-84B6-4447D577AFD4}"/>
                </a:ext>
              </a:extLst>
            </p:cNvPr>
            <p:cNvSpPr>
              <a:spLocks/>
            </p:cNvSpPr>
            <p:nvPr/>
          </p:nvSpPr>
          <p:spPr bwMode="auto">
            <a:xfrm>
              <a:off x="13051734" y="3198036"/>
              <a:ext cx="177069" cy="587586"/>
            </a:xfrm>
            <a:custGeom>
              <a:avLst/>
              <a:gdLst>
                <a:gd name="T0" fmla="*/ 26 w 201"/>
                <a:gd name="T1" fmla="*/ 0 h 667"/>
                <a:gd name="T2" fmla="*/ 201 w 201"/>
                <a:gd name="T3" fmla="*/ 660 h 667"/>
                <a:gd name="T4" fmla="*/ 175 w 201"/>
                <a:gd name="T5" fmla="*/ 667 h 667"/>
                <a:gd name="T6" fmla="*/ 0 w 201"/>
                <a:gd name="T7" fmla="*/ 7 h 667"/>
                <a:gd name="T8" fmla="*/ 26 w 201"/>
                <a:gd name="T9" fmla="*/ 0 h 667"/>
              </a:gdLst>
              <a:ahLst/>
              <a:cxnLst>
                <a:cxn ang="0">
                  <a:pos x="T0" y="T1"/>
                </a:cxn>
                <a:cxn ang="0">
                  <a:pos x="T2" y="T3"/>
                </a:cxn>
                <a:cxn ang="0">
                  <a:pos x="T4" y="T5"/>
                </a:cxn>
                <a:cxn ang="0">
                  <a:pos x="T6" y="T7"/>
                </a:cxn>
                <a:cxn ang="0">
                  <a:pos x="T8" y="T9"/>
                </a:cxn>
              </a:cxnLst>
              <a:rect l="0" t="0" r="r" b="b"/>
              <a:pathLst>
                <a:path w="201" h="667">
                  <a:moveTo>
                    <a:pt x="26" y="0"/>
                  </a:moveTo>
                  <a:lnTo>
                    <a:pt x="201" y="660"/>
                  </a:lnTo>
                  <a:lnTo>
                    <a:pt x="175" y="667"/>
                  </a:lnTo>
                  <a:lnTo>
                    <a:pt x="0" y="7"/>
                  </a:lnTo>
                  <a:lnTo>
                    <a:pt x="26"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56" name="Freeform 16">
              <a:extLst>
                <a:ext uri="{FF2B5EF4-FFF2-40B4-BE49-F238E27FC236}">
                  <a16:creationId xmlns:a16="http://schemas.microsoft.com/office/drawing/2014/main" id="{52B3D5D1-2AEE-F3EC-8D3A-4DF1119BC51B}"/>
                </a:ext>
              </a:extLst>
            </p:cNvPr>
            <p:cNvSpPr>
              <a:spLocks/>
            </p:cNvSpPr>
            <p:nvPr/>
          </p:nvSpPr>
          <p:spPr bwMode="auto">
            <a:xfrm>
              <a:off x="12592765" y="4808392"/>
              <a:ext cx="278377" cy="342685"/>
            </a:xfrm>
            <a:custGeom>
              <a:avLst/>
              <a:gdLst>
                <a:gd name="T0" fmla="*/ 295 w 316"/>
                <a:gd name="T1" fmla="*/ 389 h 389"/>
                <a:gd name="T2" fmla="*/ 0 w 316"/>
                <a:gd name="T3" fmla="*/ 15 h 389"/>
                <a:gd name="T4" fmla="*/ 21 w 316"/>
                <a:gd name="T5" fmla="*/ 0 h 389"/>
                <a:gd name="T6" fmla="*/ 316 w 316"/>
                <a:gd name="T7" fmla="*/ 373 h 389"/>
                <a:gd name="T8" fmla="*/ 295 w 316"/>
                <a:gd name="T9" fmla="*/ 389 h 389"/>
              </a:gdLst>
              <a:ahLst/>
              <a:cxnLst>
                <a:cxn ang="0">
                  <a:pos x="T0" y="T1"/>
                </a:cxn>
                <a:cxn ang="0">
                  <a:pos x="T2" y="T3"/>
                </a:cxn>
                <a:cxn ang="0">
                  <a:pos x="T4" y="T5"/>
                </a:cxn>
                <a:cxn ang="0">
                  <a:pos x="T6" y="T7"/>
                </a:cxn>
                <a:cxn ang="0">
                  <a:pos x="T8" y="T9"/>
                </a:cxn>
              </a:cxnLst>
              <a:rect l="0" t="0" r="r" b="b"/>
              <a:pathLst>
                <a:path w="316" h="389">
                  <a:moveTo>
                    <a:pt x="295" y="389"/>
                  </a:moveTo>
                  <a:lnTo>
                    <a:pt x="0" y="15"/>
                  </a:lnTo>
                  <a:lnTo>
                    <a:pt x="21" y="0"/>
                  </a:lnTo>
                  <a:lnTo>
                    <a:pt x="316" y="373"/>
                  </a:lnTo>
                  <a:lnTo>
                    <a:pt x="295" y="38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57" name="Freeform 17">
              <a:extLst>
                <a:ext uri="{FF2B5EF4-FFF2-40B4-BE49-F238E27FC236}">
                  <a16:creationId xmlns:a16="http://schemas.microsoft.com/office/drawing/2014/main" id="{3402A606-15B0-1237-47F9-B201476E3A95}"/>
                </a:ext>
              </a:extLst>
            </p:cNvPr>
            <p:cNvSpPr>
              <a:spLocks/>
            </p:cNvSpPr>
            <p:nvPr/>
          </p:nvSpPr>
          <p:spPr bwMode="auto">
            <a:xfrm>
              <a:off x="11589376" y="4315066"/>
              <a:ext cx="562920" cy="84570"/>
            </a:xfrm>
            <a:custGeom>
              <a:avLst/>
              <a:gdLst>
                <a:gd name="T0" fmla="*/ 1 w 639"/>
                <a:gd name="T1" fmla="*/ 0 h 96"/>
                <a:gd name="T2" fmla="*/ 639 w 639"/>
                <a:gd name="T3" fmla="*/ 70 h 96"/>
                <a:gd name="T4" fmla="*/ 635 w 639"/>
                <a:gd name="T5" fmla="*/ 96 h 96"/>
                <a:gd name="T6" fmla="*/ 0 w 639"/>
                <a:gd name="T7" fmla="*/ 26 h 96"/>
                <a:gd name="T8" fmla="*/ 1 w 639"/>
                <a:gd name="T9" fmla="*/ 0 h 96"/>
              </a:gdLst>
              <a:ahLst/>
              <a:cxnLst>
                <a:cxn ang="0">
                  <a:pos x="T0" y="T1"/>
                </a:cxn>
                <a:cxn ang="0">
                  <a:pos x="T2" y="T3"/>
                </a:cxn>
                <a:cxn ang="0">
                  <a:pos x="T4" y="T5"/>
                </a:cxn>
                <a:cxn ang="0">
                  <a:pos x="T6" y="T7"/>
                </a:cxn>
                <a:cxn ang="0">
                  <a:pos x="T8" y="T9"/>
                </a:cxn>
              </a:cxnLst>
              <a:rect l="0" t="0" r="r" b="b"/>
              <a:pathLst>
                <a:path w="639" h="96">
                  <a:moveTo>
                    <a:pt x="1" y="0"/>
                  </a:moveTo>
                  <a:lnTo>
                    <a:pt x="639" y="70"/>
                  </a:lnTo>
                  <a:lnTo>
                    <a:pt x="635" y="96"/>
                  </a:lnTo>
                  <a:lnTo>
                    <a:pt x="0" y="26"/>
                  </a:lnTo>
                  <a:lnTo>
                    <a:pt x="1"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58" name="Freeform 18">
              <a:extLst>
                <a:ext uri="{FF2B5EF4-FFF2-40B4-BE49-F238E27FC236}">
                  <a16:creationId xmlns:a16="http://schemas.microsoft.com/office/drawing/2014/main" id="{65BF54B3-0D27-9524-E3D6-FCF19062002E}"/>
                </a:ext>
              </a:extLst>
            </p:cNvPr>
            <p:cNvSpPr>
              <a:spLocks/>
            </p:cNvSpPr>
            <p:nvPr/>
          </p:nvSpPr>
          <p:spPr bwMode="auto">
            <a:xfrm>
              <a:off x="12582194" y="2930231"/>
              <a:ext cx="273972" cy="564681"/>
            </a:xfrm>
            <a:custGeom>
              <a:avLst/>
              <a:gdLst>
                <a:gd name="T0" fmla="*/ 311 w 311"/>
                <a:gd name="T1" fmla="*/ 12 h 641"/>
                <a:gd name="T2" fmla="*/ 24 w 311"/>
                <a:gd name="T3" fmla="*/ 641 h 641"/>
                <a:gd name="T4" fmla="*/ 0 w 311"/>
                <a:gd name="T5" fmla="*/ 631 h 641"/>
                <a:gd name="T6" fmla="*/ 286 w 311"/>
                <a:gd name="T7" fmla="*/ 0 h 641"/>
                <a:gd name="T8" fmla="*/ 311 w 311"/>
                <a:gd name="T9" fmla="*/ 12 h 641"/>
              </a:gdLst>
              <a:ahLst/>
              <a:cxnLst>
                <a:cxn ang="0">
                  <a:pos x="T0" y="T1"/>
                </a:cxn>
                <a:cxn ang="0">
                  <a:pos x="T2" y="T3"/>
                </a:cxn>
                <a:cxn ang="0">
                  <a:pos x="T4" y="T5"/>
                </a:cxn>
                <a:cxn ang="0">
                  <a:pos x="T6" y="T7"/>
                </a:cxn>
                <a:cxn ang="0">
                  <a:pos x="T8" y="T9"/>
                </a:cxn>
              </a:cxnLst>
              <a:rect l="0" t="0" r="r" b="b"/>
              <a:pathLst>
                <a:path w="311" h="641">
                  <a:moveTo>
                    <a:pt x="311" y="12"/>
                  </a:moveTo>
                  <a:lnTo>
                    <a:pt x="24" y="641"/>
                  </a:lnTo>
                  <a:lnTo>
                    <a:pt x="0" y="631"/>
                  </a:lnTo>
                  <a:lnTo>
                    <a:pt x="286" y="0"/>
                  </a:lnTo>
                  <a:lnTo>
                    <a:pt x="311" y="1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59" name="Freeform 19">
              <a:extLst>
                <a:ext uri="{FF2B5EF4-FFF2-40B4-BE49-F238E27FC236}">
                  <a16:creationId xmlns:a16="http://schemas.microsoft.com/office/drawing/2014/main" id="{9BA5AA06-C03E-CDCC-797B-AABE144B7764}"/>
                </a:ext>
              </a:extLst>
            </p:cNvPr>
            <p:cNvSpPr>
              <a:spLocks/>
            </p:cNvSpPr>
            <p:nvPr/>
          </p:nvSpPr>
          <p:spPr bwMode="auto">
            <a:xfrm>
              <a:off x="12138200" y="3801479"/>
              <a:ext cx="84570" cy="588467"/>
            </a:xfrm>
            <a:custGeom>
              <a:avLst/>
              <a:gdLst>
                <a:gd name="T0" fmla="*/ 96 w 96"/>
                <a:gd name="T1" fmla="*/ 1 h 668"/>
                <a:gd name="T2" fmla="*/ 26 w 96"/>
                <a:gd name="T3" fmla="*/ 668 h 668"/>
                <a:gd name="T4" fmla="*/ 0 w 96"/>
                <a:gd name="T5" fmla="*/ 665 h 668"/>
                <a:gd name="T6" fmla="*/ 70 w 96"/>
                <a:gd name="T7" fmla="*/ 0 h 668"/>
                <a:gd name="T8" fmla="*/ 96 w 96"/>
                <a:gd name="T9" fmla="*/ 1 h 668"/>
              </a:gdLst>
              <a:ahLst/>
              <a:cxnLst>
                <a:cxn ang="0">
                  <a:pos x="T0" y="T1"/>
                </a:cxn>
                <a:cxn ang="0">
                  <a:pos x="T2" y="T3"/>
                </a:cxn>
                <a:cxn ang="0">
                  <a:pos x="T4" y="T5"/>
                </a:cxn>
                <a:cxn ang="0">
                  <a:pos x="T6" y="T7"/>
                </a:cxn>
                <a:cxn ang="0">
                  <a:pos x="T8" y="T9"/>
                </a:cxn>
              </a:cxnLst>
              <a:rect l="0" t="0" r="r" b="b"/>
              <a:pathLst>
                <a:path w="96" h="668">
                  <a:moveTo>
                    <a:pt x="96" y="1"/>
                  </a:moveTo>
                  <a:lnTo>
                    <a:pt x="26" y="668"/>
                  </a:lnTo>
                  <a:lnTo>
                    <a:pt x="0" y="665"/>
                  </a:lnTo>
                  <a:lnTo>
                    <a:pt x="70" y="0"/>
                  </a:lnTo>
                  <a:lnTo>
                    <a:pt x="96" y="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60" name="Freeform 20">
              <a:extLst>
                <a:ext uri="{FF2B5EF4-FFF2-40B4-BE49-F238E27FC236}">
                  <a16:creationId xmlns:a16="http://schemas.microsoft.com/office/drawing/2014/main" id="{E50C4365-59A1-6A68-8EA3-C02E20FF4A8D}"/>
                </a:ext>
              </a:extLst>
            </p:cNvPr>
            <p:cNvSpPr>
              <a:spLocks/>
            </p:cNvSpPr>
            <p:nvPr/>
          </p:nvSpPr>
          <p:spPr bwMode="auto">
            <a:xfrm>
              <a:off x="12144368" y="2818352"/>
              <a:ext cx="276614" cy="58142"/>
            </a:xfrm>
            <a:custGeom>
              <a:avLst/>
              <a:gdLst>
                <a:gd name="T0" fmla="*/ 3 w 314"/>
                <a:gd name="T1" fmla="*/ 0 h 66"/>
                <a:gd name="T2" fmla="*/ 314 w 314"/>
                <a:gd name="T3" fmla="*/ 40 h 66"/>
                <a:gd name="T4" fmla="*/ 311 w 314"/>
                <a:gd name="T5" fmla="*/ 66 h 66"/>
                <a:gd name="T6" fmla="*/ 0 w 314"/>
                <a:gd name="T7" fmla="*/ 27 h 66"/>
                <a:gd name="T8" fmla="*/ 3 w 314"/>
                <a:gd name="T9" fmla="*/ 0 h 66"/>
              </a:gdLst>
              <a:ahLst/>
              <a:cxnLst>
                <a:cxn ang="0">
                  <a:pos x="T0" y="T1"/>
                </a:cxn>
                <a:cxn ang="0">
                  <a:pos x="T2" y="T3"/>
                </a:cxn>
                <a:cxn ang="0">
                  <a:pos x="T4" y="T5"/>
                </a:cxn>
                <a:cxn ang="0">
                  <a:pos x="T6" y="T7"/>
                </a:cxn>
                <a:cxn ang="0">
                  <a:pos x="T8" y="T9"/>
                </a:cxn>
              </a:cxnLst>
              <a:rect l="0" t="0" r="r" b="b"/>
              <a:pathLst>
                <a:path w="314" h="66">
                  <a:moveTo>
                    <a:pt x="3" y="0"/>
                  </a:moveTo>
                  <a:lnTo>
                    <a:pt x="314" y="40"/>
                  </a:lnTo>
                  <a:lnTo>
                    <a:pt x="311" y="66"/>
                  </a:lnTo>
                  <a:lnTo>
                    <a:pt x="0" y="27"/>
                  </a:lnTo>
                  <a:lnTo>
                    <a:pt x="3"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61" name="Freeform 21">
              <a:extLst>
                <a:ext uri="{FF2B5EF4-FFF2-40B4-BE49-F238E27FC236}">
                  <a16:creationId xmlns:a16="http://schemas.microsoft.com/office/drawing/2014/main" id="{1DDEDE83-B04E-A8DA-D671-1499F42A9B8E}"/>
                </a:ext>
              </a:extLst>
            </p:cNvPr>
            <p:cNvSpPr>
              <a:spLocks/>
            </p:cNvSpPr>
            <p:nvPr/>
          </p:nvSpPr>
          <p:spPr bwMode="auto">
            <a:xfrm>
              <a:off x="12744287" y="4197901"/>
              <a:ext cx="71356" cy="351495"/>
            </a:xfrm>
            <a:custGeom>
              <a:avLst/>
              <a:gdLst>
                <a:gd name="T0" fmla="*/ 0 w 81"/>
                <a:gd name="T1" fmla="*/ 396 h 399"/>
                <a:gd name="T2" fmla="*/ 55 w 81"/>
                <a:gd name="T3" fmla="*/ 0 h 399"/>
                <a:gd name="T4" fmla="*/ 81 w 81"/>
                <a:gd name="T5" fmla="*/ 3 h 399"/>
                <a:gd name="T6" fmla="*/ 26 w 81"/>
                <a:gd name="T7" fmla="*/ 399 h 399"/>
                <a:gd name="T8" fmla="*/ 0 w 81"/>
                <a:gd name="T9" fmla="*/ 396 h 399"/>
              </a:gdLst>
              <a:ahLst/>
              <a:cxnLst>
                <a:cxn ang="0">
                  <a:pos x="T0" y="T1"/>
                </a:cxn>
                <a:cxn ang="0">
                  <a:pos x="T2" y="T3"/>
                </a:cxn>
                <a:cxn ang="0">
                  <a:pos x="T4" y="T5"/>
                </a:cxn>
                <a:cxn ang="0">
                  <a:pos x="T6" y="T7"/>
                </a:cxn>
                <a:cxn ang="0">
                  <a:pos x="T8" y="T9"/>
                </a:cxn>
              </a:cxnLst>
              <a:rect l="0" t="0" r="r" b="b"/>
              <a:pathLst>
                <a:path w="81" h="399">
                  <a:moveTo>
                    <a:pt x="0" y="396"/>
                  </a:moveTo>
                  <a:lnTo>
                    <a:pt x="55" y="0"/>
                  </a:lnTo>
                  <a:lnTo>
                    <a:pt x="81" y="3"/>
                  </a:lnTo>
                  <a:lnTo>
                    <a:pt x="26" y="399"/>
                  </a:lnTo>
                  <a:lnTo>
                    <a:pt x="0" y="39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62" name="Freeform 22">
              <a:extLst>
                <a:ext uri="{FF2B5EF4-FFF2-40B4-BE49-F238E27FC236}">
                  <a16:creationId xmlns:a16="http://schemas.microsoft.com/office/drawing/2014/main" id="{148AC8FA-5EE1-F971-9F64-E14707B28160}"/>
                </a:ext>
              </a:extLst>
            </p:cNvPr>
            <p:cNvSpPr>
              <a:spLocks/>
            </p:cNvSpPr>
            <p:nvPr/>
          </p:nvSpPr>
          <p:spPr bwMode="auto">
            <a:xfrm>
              <a:off x="12798024" y="4188211"/>
              <a:ext cx="376161" cy="251067"/>
            </a:xfrm>
            <a:custGeom>
              <a:avLst/>
              <a:gdLst>
                <a:gd name="T0" fmla="*/ 413 w 427"/>
                <a:gd name="T1" fmla="*/ 285 h 285"/>
                <a:gd name="T2" fmla="*/ 0 w 427"/>
                <a:gd name="T3" fmla="*/ 23 h 285"/>
                <a:gd name="T4" fmla="*/ 15 w 427"/>
                <a:gd name="T5" fmla="*/ 0 h 285"/>
                <a:gd name="T6" fmla="*/ 427 w 427"/>
                <a:gd name="T7" fmla="*/ 262 h 285"/>
                <a:gd name="T8" fmla="*/ 413 w 427"/>
                <a:gd name="T9" fmla="*/ 285 h 285"/>
              </a:gdLst>
              <a:ahLst/>
              <a:cxnLst>
                <a:cxn ang="0">
                  <a:pos x="T0" y="T1"/>
                </a:cxn>
                <a:cxn ang="0">
                  <a:pos x="T2" y="T3"/>
                </a:cxn>
                <a:cxn ang="0">
                  <a:pos x="T4" y="T5"/>
                </a:cxn>
                <a:cxn ang="0">
                  <a:pos x="T6" y="T7"/>
                </a:cxn>
                <a:cxn ang="0">
                  <a:pos x="T8" y="T9"/>
                </a:cxn>
              </a:cxnLst>
              <a:rect l="0" t="0" r="r" b="b"/>
              <a:pathLst>
                <a:path w="427" h="285">
                  <a:moveTo>
                    <a:pt x="413" y="285"/>
                  </a:moveTo>
                  <a:lnTo>
                    <a:pt x="0" y="23"/>
                  </a:lnTo>
                  <a:lnTo>
                    <a:pt x="15" y="0"/>
                  </a:lnTo>
                  <a:lnTo>
                    <a:pt x="427" y="262"/>
                  </a:lnTo>
                  <a:lnTo>
                    <a:pt x="413" y="28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63" name="Freeform 23">
              <a:extLst>
                <a:ext uri="{FF2B5EF4-FFF2-40B4-BE49-F238E27FC236}">
                  <a16:creationId xmlns:a16="http://schemas.microsoft.com/office/drawing/2014/main" id="{95C08D53-0AC4-4A76-3056-6210ED538916}"/>
                </a:ext>
              </a:extLst>
            </p:cNvPr>
            <p:cNvSpPr>
              <a:spLocks/>
            </p:cNvSpPr>
            <p:nvPr/>
          </p:nvSpPr>
          <p:spPr bwMode="auto">
            <a:xfrm>
              <a:off x="11436093" y="3781218"/>
              <a:ext cx="339162" cy="236972"/>
            </a:xfrm>
            <a:custGeom>
              <a:avLst/>
              <a:gdLst>
                <a:gd name="T0" fmla="*/ 14 w 385"/>
                <a:gd name="T1" fmla="*/ 0 h 269"/>
                <a:gd name="T2" fmla="*/ 385 w 385"/>
                <a:gd name="T3" fmla="*/ 247 h 269"/>
                <a:gd name="T4" fmla="*/ 372 w 385"/>
                <a:gd name="T5" fmla="*/ 269 h 269"/>
                <a:gd name="T6" fmla="*/ 0 w 385"/>
                <a:gd name="T7" fmla="*/ 21 h 269"/>
                <a:gd name="T8" fmla="*/ 14 w 385"/>
                <a:gd name="T9" fmla="*/ 0 h 269"/>
              </a:gdLst>
              <a:ahLst/>
              <a:cxnLst>
                <a:cxn ang="0">
                  <a:pos x="T0" y="T1"/>
                </a:cxn>
                <a:cxn ang="0">
                  <a:pos x="T2" y="T3"/>
                </a:cxn>
                <a:cxn ang="0">
                  <a:pos x="T4" y="T5"/>
                </a:cxn>
                <a:cxn ang="0">
                  <a:pos x="T6" y="T7"/>
                </a:cxn>
                <a:cxn ang="0">
                  <a:pos x="T8" y="T9"/>
                </a:cxn>
              </a:cxnLst>
              <a:rect l="0" t="0" r="r" b="b"/>
              <a:pathLst>
                <a:path w="385" h="269">
                  <a:moveTo>
                    <a:pt x="14" y="0"/>
                  </a:moveTo>
                  <a:lnTo>
                    <a:pt x="385" y="247"/>
                  </a:lnTo>
                  <a:lnTo>
                    <a:pt x="372" y="269"/>
                  </a:lnTo>
                  <a:lnTo>
                    <a:pt x="0" y="21"/>
                  </a:lnTo>
                  <a:lnTo>
                    <a:pt x="14"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64" name="Freeform 24">
              <a:extLst>
                <a:ext uri="{FF2B5EF4-FFF2-40B4-BE49-F238E27FC236}">
                  <a16:creationId xmlns:a16="http://schemas.microsoft.com/office/drawing/2014/main" id="{35C93DA0-C126-ED1F-3B66-E9579CDEFB44}"/>
                </a:ext>
              </a:extLst>
            </p:cNvPr>
            <p:cNvSpPr>
              <a:spLocks/>
            </p:cNvSpPr>
            <p:nvPr/>
          </p:nvSpPr>
          <p:spPr bwMode="auto">
            <a:xfrm>
              <a:off x="11460759" y="3063252"/>
              <a:ext cx="384090" cy="300400"/>
            </a:xfrm>
            <a:custGeom>
              <a:avLst/>
              <a:gdLst>
                <a:gd name="T0" fmla="*/ 0 w 436"/>
                <a:gd name="T1" fmla="*/ 320 h 341"/>
                <a:gd name="T2" fmla="*/ 420 w 436"/>
                <a:gd name="T3" fmla="*/ 0 h 341"/>
                <a:gd name="T4" fmla="*/ 436 w 436"/>
                <a:gd name="T5" fmla="*/ 21 h 341"/>
                <a:gd name="T6" fmla="*/ 15 w 436"/>
                <a:gd name="T7" fmla="*/ 341 h 341"/>
                <a:gd name="T8" fmla="*/ 0 w 436"/>
                <a:gd name="T9" fmla="*/ 320 h 341"/>
              </a:gdLst>
              <a:ahLst/>
              <a:cxnLst>
                <a:cxn ang="0">
                  <a:pos x="T0" y="T1"/>
                </a:cxn>
                <a:cxn ang="0">
                  <a:pos x="T2" y="T3"/>
                </a:cxn>
                <a:cxn ang="0">
                  <a:pos x="T4" y="T5"/>
                </a:cxn>
                <a:cxn ang="0">
                  <a:pos x="T6" y="T7"/>
                </a:cxn>
                <a:cxn ang="0">
                  <a:pos x="T8" y="T9"/>
                </a:cxn>
              </a:cxnLst>
              <a:rect l="0" t="0" r="r" b="b"/>
              <a:pathLst>
                <a:path w="436" h="341">
                  <a:moveTo>
                    <a:pt x="0" y="320"/>
                  </a:moveTo>
                  <a:lnTo>
                    <a:pt x="420" y="0"/>
                  </a:lnTo>
                  <a:lnTo>
                    <a:pt x="436" y="21"/>
                  </a:lnTo>
                  <a:lnTo>
                    <a:pt x="15" y="341"/>
                  </a:lnTo>
                  <a:lnTo>
                    <a:pt x="0" y="32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65" name="Freeform 25">
              <a:extLst>
                <a:ext uri="{FF2B5EF4-FFF2-40B4-BE49-F238E27FC236}">
                  <a16:creationId xmlns:a16="http://schemas.microsoft.com/office/drawing/2014/main" id="{611B7981-8F90-1D2F-5125-60C43F59CB38}"/>
                </a:ext>
              </a:extLst>
            </p:cNvPr>
            <p:cNvSpPr>
              <a:spLocks/>
            </p:cNvSpPr>
            <p:nvPr/>
          </p:nvSpPr>
          <p:spPr bwMode="auto">
            <a:xfrm>
              <a:off x="11398212" y="4107165"/>
              <a:ext cx="199973" cy="226401"/>
            </a:xfrm>
            <a:custGeom>
              <a:avLst/>
              <a:gdLst>
                <a:gd name="T0" fmla="*/ 20 w 227"/>
                <a:gd name="T1" fmla="*/ 0 h 257"/>
                <a:gd name="T2" fmla="*/ 227 w 227"/>
                <a:gd name="T3" fmla="*/ 240 h 257"/>
                <a:gd name="T4" fmla="*/ 208 w 227"/>
                <a:gd name="T5" fmla="*/ 257 h 257"/>
                <a:gd name="T6" fmla="*/ 0 w 227"/>
                <a:gd name="T7" fmla="*/ 17 h 257"/>
                <a:gd name="T8" fmla="*/ 20 w 227"/>
                <a:gd name="T9" fmla="*/ 0 h 257"/>
              </a:gdLst>
              <a:ahLst/>
              <a:cxnLst>
                <a:cxn ang="0">
                  <a:pos x="T0" y="T1"/>
                </a:cxn>
                <a:cxn ang="0">
                  <a:pos x="T2" y="T3"/>
                </a:cxn>
                <a:cxn ang="0">
                  <a:pos x="T4" y="T5"/>
                </a:cxn>
                <a:cxn ang="0">
                  <a:pos x="T6" y="T7"/>
                </a:cxn>
                <a:cxn ang="0">
                  <a:pos x="T8" y="T9"/>
                </a:cxn>
              </a:cxnLst>
              <a:rect l="0" t="0" r="r" b="b"/>
              <a:pathLst>
                <a:path w="227" h="257">
                  <a:moveTo>
                    <a:pt x="20" y="0"/>
                  </a:moveTo>
                  <a:lnTo>
                    <a:pt x="227" y="240"/>
                  </a:lnTo>
                  <a:lnTo>
                    <a:pt x="208" y="257"/>
                  </a:lnTo>
                  <a:lnTo>
                    <a:pt x="0" y="17"/>
                  </a:lnTo>
                  <a:lnTo>
                    <a:pt x="20"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66" name="Freeform 26">
              <a:extLst>
                <a:ext uri="{FF2B5EF4-FFF2-40B4-BE49-F238E27FC236}">
                  <a16:creationId xmlns:a16="http://schemas.microsoft.com/office/drawing/2014/main" id="{4A83998D-A45D-4480-149E-3B8865B676F4}"/>
                </a:ext>
              </a:extLst>
            </p:cNvPr>
            <p:cNvSpPr>
              <a:spLocks/>
            </p:cNvSpPr>
            <p:nvPr/>
          </p:nvSpPr>
          <p:spPr bwMode="auto">
            <a:xfrm>
              <a:off x="12566337" y="4814558"/>
              <a:ext cx="47571" cy="527682"/>
            </a:xfrm>
            <a:custGeom>
              <a:avLst/>
              <a:gdLst>
                <a:gd name="T0" fmla="*/ 0 w 54"/>
                <a:gd name="T1" fmla="*/ 597 h 599"/>
                <a:gd name="T2" fmla="*/ 26 w 54"/>
                <a:gd name="T3" fmla="*/ 0 h 599"/>
                <a:gd name="T4" fmla="*/ 54 w 54"/>
                <a:gd name="T5" fmla="*/ 1 h 599"/>
                <a:gd name="T6" fmla="*/ 26 w 54"/>
                <a:gd name="T7" fmla="*/ 599 h 599"/>
                <a:gd name="T8" fmla="*/ 0 w 54"/>
                <a:gd name="T9" fmla="*/ 597 h 599"/>
              </a:gdLst>
              <a:ahLst/>
              <a:cxnLst>
                <a:cxn ang="0">
                  <a:pos x="T0" y="T1"/>
                </a:cxn>
                <a:cxn ang="0">
                  <a:pos x="T2" y="T3"/>
                </a:cxn>
                <a:cxn ang="0">
                  <a:pos x="T4" y="T5"/>
                </a:cxn>
                <a:cxn ang="0">
                  <a:pos x="T6" y="T7"/>
                </a:cxn>
                <a:cxn ang="0">
                  <a:pos x="T8" y="T9"/>
                </a:cxn>
              </a:cxnLst>
              <a:rect l="0" t="0" r="r" b="b"/>
              <a:pathLst>
                <a:path w="54" h="599">
                  <a:moveTo>
                    <a:pt x="0" y="597"/>
                  </a:moveTo>
                  <a:lnTo>
                    <a:pt x="26" y="0"/>
                  </a:lnTo>
                  <a:lnTo>
                    <a:pt x="54" y="1"/>
                  </a:lnTo>
                  <a:lnTo>
                    <a:pt x="26" y="599"/>
                  </a:lnTo>
                  <a:lnTo>
                    <a:pt x="0" y="597"/>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67" name="Freeform 27">
              <a:extLst>
                <a:ext uri="{FF2B5EF4-FFF2-40B4-BE49-F238E27FC236}">
                  <a16:creationId xmlns:a16="http://schemas.microsoft.com/office/drawing/2014/main" id="{89CC957B-B14F-26D2-6641-7CF8E9C0A30C}"/>
                </a:ext>
              </a:extLst>
            </p:cNvPr>
            <p:cNvSpPr>
              <a:spLocks/>
            </p:cNvSpPr>
            <p:nvPr/>
          </p:nvSpPr>
          <p:spPr bwMode="auto">
            <a:xfrm>
              <a:off x="11706540" y="4379374"/>
              <a:ext cx="451922" cy="404351"/>
            </a:xfrm>
            <a:custGeom>
              <a:avLst/>
              <a:gdLst>
                <a:gd name="T0" fmla="*/ 513 w 513"/>
                <a:gd name="T1" fmla="*/ 19 h 459"/>
                <a:gd name="T2" fmla="*/ 18 w 513"/>
                <a:gd name="T3" fmla="*/ 459 h 459"/>
                <a:gd name="T4" fmla="*/ 0 w 513"/>
                <a:gd name="T5" fmla="*/ 438 h 459"/>
                <a:gd name="T6" fmla="*/ 495 w 513"/>
                <a:gd name="T7" fmla="*/ 0 h 459"/>
                <a:gd name="T8" fmla="*/ 513 w 513"/>
                <a:gd name="T9" fmla="*/ 19 h 459"/>
              </a:gdLst>
              <a:ahLst/>
              <a:cxnLst>
                <a:cxn ang="0">
                  <a:pos x="T0" y="T1"/>
                </a:cxn>
                <a:cxn ang="0">
                  <a:pos x="T2" y="T3"/>
                </a:cxn>
                <a:cxn ang="0">
                  <a:pos x="T4" y="T5"/>
                </a:cxn>
                <a:cxn ang="0">
                  <a:pos x="T6" y="T7"/>
                </a:cxn>
                <a:cxn ang="0">
                  <a:pos x="T8" y="T9"/>
                </a:cxn>
              </a:cxnLst>
              <a:rect l="0" t="0" r="r" b="b"/>
              <a:pathLst>
                <a:path w="513" h="459">
                  <a:moveTo>
                    <a:pt x="513" y="19"/>
                  </a:moveTo>
                  <a:lnTo>
                    <a:pt x="18" y="459"/>
                  </a:lnTo>
                  <a:lnTo>
                    <a:pt x="0" y="438"/>
                  </a:lnTo>
                  <a:lnTo>
                    <a:pt x="495" y="0"/>
                  </a:lnTo>
                  <a:lnTo>
                    <a:pt x="513" y="1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68" name="Freeform 28">
              <a:extLst>
                <a:ext uri="{FF2B5EF4-FFF2-40B4-BE49-F238E27FC236}">
                  <a16:creationId xmlns:a16="http://schemas.microsoft.com/office/drawing/2014/main" id="{64A3AEBE-FF13-6F3D-7FC4-D3700ABEF4CF}"/>
                </a:ext>
              </a:extLst>
            </p:cNvPr>
            <p:cNvSpPr>
              <a:spLocks/>
            </p:cNvSpPr>
            <p:nvPr/>
          </p:nvSpPr>
          <p:spPr bwMode="auto">
            <a:xfrm>
              <a:off x="11928537" y="5024221"/>
              <a:ext cx="189402" cy="330352"/>
            </a:xfrm>
            <a:custGeom>
              <a:avLst/>
              <a:gdLst>
                <a:gd name="T0" fmla="*/ 215 w 215"/>
                <a:gd name="T1" fmla="*/ 12 h 375"/>
                <a:gd name="T2" fmla="*/ 24 w 215"/>
                <a:gd name="T3" fmla="*/ 375 h 375"/>
                <a:gd name="T4" fmla="*/ 0 w 215"/>
                <a:gd name="T5" fmla="*/ 363 h 375"/>
                <a:gd name="T6" fmla="*/ 191 w 215"/>
                <a:gd name="T7" fmla="*/ 0 h 375"/>
                <a:gd name="T8" fmla="*/ 215 w 215"/>
                <a:gd name="T9" fmla="*/ 12 h 375"/>
              </a:gdLst>
              <a:ahLst/>
              <a:cxnLst>
                <a:cxn ang="0">
                  <a:pos x="T0" y="T1"/>
                </a:cxn>
                <a:cxn ang="0">
                  <a:pos x="T2" y="T3"/>
                </a:cxn>
                <a:cxn ang="0">
                  <a:pos x="T4" y="T5"/>
                </a:cxn>
                <a:cxn ang="0">
                  <a:pos x="T6" y="T7"/>
                </a:cxn>
                <a:cxn ang="0">
                  <a:pos x="T8" y="T9"/>
                </a:cxn>
              </a:cxnLst>
              <a:rect l="0" t="0" r="r" b="b"/>
              <a:pathLst>
                <a:path w="215" h="375">
                  <a:moveTo>
                    <a:pt x="215" y="12"/>
                  </a:moveTo>
                  <a:lnTo>
                    <a:pt x="24" y="375"/>
                  </a:lnTo>
                  <a:lnTo>
                    <a:pt x="0" y="363"/>
                  </a:lnTo>
                  <a:lnTo>
                    <a:pt x="191" y="0"/>
                  </a:lnTo>
                  <a:lnTo>
                    <a:pt x="215" y="1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69" name="Freeform 29">
              <a:extLst>
                <a:ext uri="{FF2B5EF4-FFF2-40B4-BE49-F238E27FC236}">
                  <a16:creationId xmlns:a16="http://schemas.microsoft.com/office/drawing/2014/main" id="{5B378396-D8B8-3685-877B-48C7CE3BBCE1}"/>
                </a:ext>
              </a:extLst>
            </p:cNvPr>
            <p:cNvSpPr>
              <a:spLocks/>
            </p:cNvSpPr>
            <p:nvPr/>
          </p:nvSpPr>
          <p:spPr bwMode="auto">
            <a:xfrm>
              <a:off x="12679979" y="2846542"/>
              <a:ext cx="174426" cy="112760"/>
            </a:xfrm>
            <a:custGeom>
              <a:avLst/>
              <a:gdLst>
                <a:gd name="T0" fmla="*/ 186 w 198"/>
                <a:gd name="T1" fmla="*/ 128 h 128"/>
                <a:gd name="T2" fmla="*/ 0 w 198"/>
                <a:gd name="T3" fmla="*/ 24 h 128"/>
                <a:gd name="T4" fmla="*/ 14 w 198"/>
                <a:gd name="T5" fmla="*/ 0 h 128"/>
                <a:gd name="T6" fmla="*/ 198 w 198"/>
                <a:gd name="T7" fmla="*/ 106 h 128"/>
                <a:gd name="T8" fmla="*/ 186 w 198"/>
                <a:gd name="T9" fmla="*/ 128 h 128"/>
              </a:gdLst>
              <a:ahLst/>
              <a:cxnLst>
                <a:cxn ang="0">
                  <a:pos x="T0" y="T1"/>
                </a:cxn>
                <a:cxn ang="0">
                  <a:pos x="T2" y="T3"/>
                </a:cxn>
                <a:cxn ang="0">
                  <a:pos x="T4" y="T5"/>
                </a:cxn>
                <a:cxn ang="0">
                  <a:pos x="T6" y="T7"/>
                </a:cxn>
                <a:cxn ang="0">
                  <a:pos x="T8" y="T9"/>
                </a:cxn>
              </a:cxnLst>
              <a:rect l="0" t="0" r="r" b="b"/>
              <a:pathLst>
                <a:path w="198" h="128">
                  <a:moveTo>
                    <a:pt x="186" y="128"/>
                  </a:moveTo>
                  <a:lnTo>
                    <a:pt x="0" y="24"/>
                  </a:lnTo>
                  <a:lnTo>
                    <a:pt x="14" y="0"/>
                  </a:lnTo>
                  <a:lnTo>
                    <a:pt x="198" y="106"/>
                  </a:lnTo>
                  <a:lnTo>
                    <a:pt x="186" y="12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70" name="Freeform 30">
              <a:extLst>
                <a:ext uri="{FF2B5EF4-FFF2-40B4-BE49-F238E27FC236}">
                  <a16:creationId xmlns:a16="http://schemas.microsoft.com/office/drawing/2014/main" id="{0DDAFB0E-1BD6-345C-B08E-B304299F915D}"/>
                </a:ext>
              </a:extLst>
            </p:cNvPr>
            <p:cNvSpPr>
              <a:spLocks/>
            </p:cNvSpPr>
            <p:nvPr/>
          </p:nvSpPr>
          <p:spPr bwMode="auto">
            <a:xfrm>
              <a:off x="13205898" y="3435890"/>
              <a:ext cx="80165" cy="349732"/>
            </a:xfrm>
            <a:custGeom>
              <a:avLst/>
              <a:gdLst>
                <a:gd name="T0" fmla="*/ 91 w 91"/>
                <a:gd name="T1" fmla="*/ 5 h 397"/>
                <a:gd name="T2" fmla="*/ 26 w 91"/>
                <a:gd name="T3" fmla="*/ 397 h 397"/>
                <a:gd name="T4" fmla="*/ 0 w 91"/>
                <a:gd name="T5" fmla="*/ 392 h 397"/>
                <a:gd name="T6" fmla="*/ 64 w 91"/>
                <a:gd name="T7" fmla="*/ 0 h 397"/>
                <a:gd name="T8" fmla="*/ 91 w 91"/>
                <a:gd name="T9" fmla="*/ 5 h 397"/>
              </a:gdLst>
              <a:ahLst/>
              <a:cxnLst>
                <a:cxn ang="0">
                  <a:pos x="T0" y="T1"/>
                </a:cxn>
                <a:cxn ang="0">
                  <a:pos x="T2" y="T3"/>
                </a:cxn>
                <a:cxn ang="0">
                  <a:pos x="T4" y="T5"/>
                </a:cxn>
                <a:cxn ang="0">
                  <a:pos x="T6" y="T7"/>
                </a:cxn>
                <a:cxn ang="0">
                  <a:pos x="T8" y="T9"/>
                </a:cxn>
              </a:cxnLst>
              <a:rect l="0" t="0" r="r" b="b"/>
              <a:pathLst>
                <a:path w="91" h="397">
                  <a:moveTo>
                    <a:pt x="91" y="5"/>
                  </a:moveTo>
                  <a:lnTo>
                    <a:pt x="26" y="397"/>
                  </a:lnTo>
                  <a:lnTo>
                    <a:pt x="0" y="392"/>
                  </a:lnTo>
                  <a:lnTo>
                    <a:pt x="64" y="0"/>
                  </a:lnTo>
                  <a:lnTo>
                    <a:pt x="91" y="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71" name="Freeform 31">
              <a:extLst>
                <a:ext uri="{FF2B5EF4-FFF2-40B4-BE49-F238E27FC236}">
                  <a16:creationId xmlns:a16="http://schemas.microsoft.com/office/drawing/2014/main" id="{0A43465B-C82E-DDBB-A744-A7CCC7468D56}"/>
                </a:ext>
              </a:extLst>
            </p:cNvPr>
            <p:cNvSpPr>
              <a:spLocks/>
            </p:cNvSpPr>
            <p:nvPr/>
          </p:nvSpPr>
          <p:spPr bwMode="auto">
            <a:xfrm>
              <a:off x="12788334" y="3839359"/>
              <a:ext cx="107474" cy="362947"/>
            </a:xfrm>
            <a:custGeom>
              <a:avLst/>
              <a:gdLst>
                <a:gd name="T0" fmla="*/ 122 w 122"/>
                <a:gd name="T1" fmla="*/ 5 h 412"/>
                <a:gd name="T2" fmla="*/ 26 w 122"/>
                <a:gd name="T3" fmla="*/ 412 h 412"/>
                <a:gd name="T4" fmla="*/ 0 w 122"/>
                <a:gd name="T5" fmla="*/ 407 h 412"/>
                <a:gd name="T6" fmla="*/ 96 w 122"/>
                <a:gd name="T7" fmla="*/ 0 h 412"/>
                <a:gd name="T8" fmla="*/ 122 w 122"/>
                <a:gd name="T9" fmla="*/ 5 h 412"/>
              </a:gdLst>
              <a:ahLst/>
              <a:cxnLst>
                <a:cxn ang="0">
                  <a:pos x="T0" y="T1"/>
                </a:cxn>
                <a:cxn ang="0">
                  <a:pos x="T2" y="T3"/>
                </a:cxn>
                <a:cxn ang="0">
                  <a:pos x="T4" y="T5"/>
                </a:cxn>
                <a:cxn ang="0">
                  <a:pos x="T6" y="T7"/>
                </a:cxn>
                <a:cxn ang="0">
                  <a:pos x="T8" y="T9"/>
                </a:cxn>
              </a:cxnLst>
              <a:rect l="0" t="0" r="r" b="b"/>
              <a:pathLst>
                <a:path w="122" h="412">
                  <a:moveTo>
                    <a:pt x="122" y="5"/>
                  </a:moveTo>
                  <a:lnTo>
                    <a:pt x="26" y="412"/>
                  </a:lnTo>
                  <a:lnTo>
                    <a:pt x="0" y="407"/>
                  </a:lnTo>
                  <a:lnTo>
                    <a:pt x="96" y="0"/>
                  </a:lnTo>
                  <a:lnTo>
                    <a:pt x="122" y="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72" name="Freeform 32">
              <a:extLst>
                <a:ext uri="{FF2B5EF4-FFF2-40B4-BE49-F238E27FC236}">
                  <a16:creationId xmlns:a16="http://schemas.microsoft.com/office/drawing/2014/main" id="{255F7DC2-13FD-5917-BC1F-93DCB56BD148}"/>
                </a:ext>
              </a:extLst>
            </p:cNvPr>
            <p:cNvSpPr>
              <a:spLocks/>
            </p:cNvSpPr>
            <p:nvPr/>
          </p:nvSpPr>
          <p:spPr bwMode="auto">
            <a:xfrm>
              <a:off x="12803310" y="4044618"/>
              <a:ext cx="506540" cy="166497"/>
            </a:xfrm>
            <a:custGeom>
              <a:avLst/>
              <a:gdLst>
                <a:gd name="T0" fmla="*/ 575 w 575"/>
                <a:gd name="T1" fmla="*/ 24 h 189"/>
                <a:gd name="T2" fmla="*/ 9 w 575"/>
                <a:gd name="T3" fmla="*/ 189 h 189"/>
                <a:gd name="T4" fmla="*/ 0 w 575"/>
                <a:gd name="T5" fmla="*/ 163 h 189"/>
                <a:gd name="T6" fmla="*/ 567 w 575"/>
                <a:gd name="T7" fmla="*/ 0 h 189"/>
                <a:gd name="T8" fmla="*/ 575 w 575"/>
                <a:gd name="T9" fmla="*/ 24 h 189"/>
              </a:gdLst>
              <a:ahLst/>
              <a:cxnLst>
                <a:cxn ang="0">
                  <a:pos x="T0" y="T1"/>
                </a:cxn>
                <a:cxn ang="0">
                  <a:pos x="T2" y="T3"/>
                </a:cxn>
                <a:cxn ang="0">
                  <a:pos x="T4" y="T5"/>
                </a:cxn>
                <a:cxn ang="0">
                  <a:pos x="T6" y="T7"/>
                </a:cxn>
                <a:cxn ang="0">
                  <a:pos x="T8" y="T9"/>
                </a:cxn>
              </a:cxnLst>
              <a:rect l="0" t="0" r="r" b="b"/>
              <a:pathLst>
                <a:path w="575" h="189">
                  <a:moveTo>
                    <a:pt x="575" y="24"/>
                  </a:moveTo>
                  <a:lnTo>
                    <a:pt x="9" y="189"/>
                  </a:lnTo>
                  <a:lnTo>
                    <a:pt x="0" y="163"/>
                  </a:lnTo>
                  <a:lnTo>
                    <a:pt x="567" y="0"/>
                  </a:lnTo>
                  <a:lnTo>
                    <a:pt x="575" y="24"/>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73" name="Freeform 33">
              <a:extLst>
                <a:ext uri="{FF2B5EF4-FFF2-40B4-BE49-F238E27FC236}">
                  <a16:creationId xmlns:a16="http://schemas.microsoft.com/office/drawing/2014/main" id="{476A2CE2-91EF-2814-8092-302F524C3FDE}"/>
                </a:ext>
              </a:extLst>
            </p:cNvPr>
            <p:cNvSpPr>
              <a:spLocks/>
            </p:cNvSpPr>
            <p:nvPr/>
          </p:nvSpPr>
          <p:spPr bwMode="auto">
            <a:xfrm>
              <a:off x="12542552" y="3487865"/>
              <a:ext cx="63428" cy="428136"/>
            </a:xfrm>
            <a:custGeom>
              <a:avLst/>
              <a:gdLst>
                <a:gd name="T0" fmla="*/ 0 w 72"/>
                <a:gd name="T1" fmla="*/ 484 h 486"/>
                <a:gd name="T2" fmla="*/ 45 w 72"/>
                <a:gd name="T3" fmla="*/ 0 h 486"/>
                <a:gd name="T4" fmla="*/ 72 w 72"/>
                <a:gd name="T5" fmla="*/ 1 h 486"/>
                <a:gd name="T6" fmla="*/ 26 w 72"/>
                <a:gd name="T7" fmla="*/ 486 h 486"/>
                <a:gd name="T8" fmla="*/ 0 w 72"/>
                <a:gd name="T9" fmla="*/ 484 h 486"/>
              </a:gdLst>
              <a:ahLst/>
              <a:cxnLst>
                <a:cxn ang="0">
                  <a:pos x="T0" y="T1"/>
                </a:cxn>
                <a:cxn ang="0">
                  <a:pos x="T2" y="T3"/>
                </a:cxn>
                <a:cxn ang="0">
                  <a:pos x="T4" y="T5"/>
                </a:cxn>
                <a:cxn ang="0">
                  <a:pos x="T6" y="T7"/>
                </a:cxn>
                <a:cxn ang="0">
                  <a:pos x="T8" y="T9"/>
                </a:cxn>
              </a:cxnLst>
              <a:rect l="0" t="0" r="r" b="b"/>
              <a:pathLst>
                <a:path w="72" h="486">
                  <a:moveTo>
                    <a:pt x="0" y="484"/>
                  </a:moveTo>
                  <a:lnTo>
                    <a:pt x="45" y="0"/>
                  </a:lnTo>
                  <a:lnTo>
                    <a:pt x="72" y="1"/>
                  </a:lnTo>
                  <a:lnTo>
                    <a:pt x="26" y="486"/>
                  </a:lnTo>
                  <a:lnTo>
                    <a:pt x="0" y="484"/>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74" name="Freeform 34">
              <a:extLst>
                <a:ext uri="{FF2B5EF4-FFF2-40B4-BE49-F238E27FC236}">
                  <a16:creationId xmlns:a16="http://schemas.microsoft.com/office/drawing/2014/main" id="{2453DB72-8923-5DF5-AE77-65B83A541533}"/>
                </a:ext>
              </a:extLst>
            </p:cNvPr>
            <p:cNvSpPr>
              <a:spLocks/>
            </p:cNvSpPr>
            <p:nvPr/>
          </p:nvSpPr>
          <p:spPr bwMode="auto">
            <a:xfrm>
              <a:off x="11841324" y="3042111"/>
              <a:ext cx="246663" cy="44047"/>
            </a:xfrm>
            <a:custGeom>
              <a:avLst/>
              <a:gdLst>
                <a:gd name="T0" fmla="*/ 280 w 280"/>
                <a:gd name="T1" fmla="*/ 28 h 50"/>
                <a:gd name="T2" fmla="*/ 4 w 280"/>
                <a:gd name="T3" fmla="*/ 50 h 50"/>
                <a:gd name="T4" fmla="*/ 0 w 280"/>
                <a:gd name="T5" fmla="*/ 24 h 50"/>
                <a:gd name="T6" fmla="*/ 278 w 280"/>
                <a:gd name="T7" fmla="*/ 0 h 50"/>
                <a:gd name="T8" fmla="*/ 280 w 280"/>
                <a:gd name="T9" fmla="*/ 28 h 50"/>
              </a:gdLst>
              <a:ahLst/>
              <a:cxnLst>
                <a:cxn ang="0">
                  <a:pos x="T0" y="T1"/>
                </a:cxn>
                <a:cxn ang="0">
                  <a:pos x="T2" y="T3"/>
                </a:cxn>
                <a:cxn ang="0">
                  <a:pos x="T4" y="T5"/>
                </a:cxn>
                <a:cxn ang="0">
                  <a:pos x="T6" y="T7"/>
                </a:cxn>
                <a:cxn ang="0">
                  <a:pos x="T8" y="T9"/>
                </a:cxn>
              </a:cxnLst>
              <a:rect l="0" t="0" r="r" b="b"/>
              <a:pathLst>
                <a:path w="280" h="50">
                  <a:moveTo>
                    <a:pt x="280" y="28"/>
                  </a:moveTo>
                  <a:lnTo>
                    <a:pt x="4" y="50"/>
                  </a:lnTo>
                  <a:lnTo>
                    <a:pt x="0" y="24"/>
                  </a:lnTo>
                  <a:lnTo>
                    <a:pt x="278" y="0"/>
                  </a:lnTo>
                  <a:lnTo>
                    <a:pt x="280" y="28"/>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75" name="Freeform 35">
              <a:extLst>
                <a:ext uri="{FF2B5EF4-FFF2-40B4-BE49-F238E27FC236}">
                  <a16:creationId xmlns:a16="http://schemas.microsoft.com/office/drawing/2014/main" id="{A2D16F54-770D-E361-A187-F967C4CA767A}"/>
                </a:ext>
              </a:extLst>
            </p:cNvPr>
            <p:cNvSpPr>
              <a:spLocks/>
            </p:cNvSpPr>
            <p:nvPr/>
          </p:nvSpPr>
          <p:spPr bwMode="auto">
            <a:xfrm>
              <a:off x="11370022" y="3591816"/>
              <a:ext cx="66071" cy="210544"/>
            </a:xfrm>
            <a:custGeom>
              <a:avLst/>
              <a:gdLst>
                <a:gd name="T0" fmla="*/ 49 w 75"/>
                <a:gd name="T1" fmla="*/ 239 h 239"/>
                <a:gd name="T2" fmla="*/ 0 w 75"/>
                <a:gd name="T3" fmla="*/ 5 h 239"/>
                <a:gd name="T4" fmla="*/ 26 w 75"/>
                <a:gd name="T5" fmla="*/ 0 h 239"/>
                <a:gd name="T6" fmla="*/ 75 w 75"/>
                <a:gd name="T7" fmla="*/ 234 h 239"/>
                <a:gd name="T8" fmla="*/ 49 w 75"/>
                <a:gd name="T9" fmla="*/ 239 h 239"/>
              </a:gdLst>
              <a:ahLst/>
              <a:cxnLst>
                <a:cxn ang="0">
                  <a:pos x="T0" y="T1"/>
                </a:cxn>
                <a:cxn ang="0">
                  <a:pos x="T2" y="T3"/>
                </a:cxn>
                <a:cxn ang="0">
                  <a:pos x="T4" y="T5"/>
                </a:cxn>
                <a:cxn ang="0">
                  <a:pos x="T6" y="T7"/>
                </a:cxn>
                <a:cxn ang="0">
                  <a:pos x="T8" y="T9"/>
                </a:cxn>
              </a:cxnLst>
              <a:rect l="0" t="0" r="r" b="b"/>
              <a:pathLst>
                <a:path w="75" h="239">
                  <a:moveTo>
                    <a:pt x="49" y="239"/>
                  </a:moveTo>
                  <a:lnTo>
                    <a:pt x="0" y="5"/>
                  </a:lnTo>
                  <a:lnTo>
                    <a:pt x="26" y="0"/>
                  </a:lnTo>
                  <a:lnTo>
                    <a:pt x="75" y="234"/>
                  </a:lnTo>
                  <a:lnTo>
                    <a:pt x="49" y="23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76" name="Freeform 36">
              <a:extLst>
                <a:ext uri="{FF2B5EF4-FFF2-40B4-BE49-F238E27FC236}">
                  <a16:creationId xmlns:a16="http://schemas.microsoft.com/office/drawing/2014/main" id="{3223F752-2ACF-2DA6-BA0F-26423839C9F7}"/>
                </a:ext>
              </a:extLst>
            </p:cNvPr>
            <p:cNvSpPr>
              <a:spLocks/>
            </p:cNvSpPr>
            <p:nvPr/>
          </p:nvSpPr>
          <p:spPr bwMode="auto">
            <a:xfrm>
              <a:off x="12554004" y="4511516"/>
              <a:ext cx="59904" cy="274853"/>
            </a:xfrm>
            <a:custGeom>
              <a:avLst/>
              <a:gdLst>
                <a:gd name="T0" fmla="*/ 26 w 68"/>
                <a:gd name="T1" fmla="*/ 0 h 312"/>
                <a:gd name="T2" fmla="*/ 68 w 68"/>
                <a:gd name="T3" fmla="*/ 309 h 312"/>
                <a:gd name="T4" fmla="*/ 40 w 68"/>
                <a:gd name="T5" fmla="*/ 312 h 312"/>
                <a:gd name="T6" fmla="*/ 0 w 68"/>
                <a:gd name="T7" fmla="*/ 3 h 312"/>
                <a:gd name="T8" fmla="*/ 26 w 68"/>
                <a:gd name="T9" fmla="*/ 0 h 312"/>
              </a:gdLst>
              <a:ahLst/>
              <a:cxnLst>
                <a:cxn ang="0">
                  <a:pos x="T0" y="T1"/>
                </a:cxn>
                <a:cxn ang="0">
                  <a:pos x="T2" y="T3"/>
                </a:cxn>
                <a:cxn ang="0">
                  <a:pos x="T4" y="T5"/>
                </a:cxn>
                <a:cxn ang="0">
                  <a:pos x="T6" y="T7"/>
                </a:cxn>
                <a:cxn ang="0">
                  <a:pos x="T8" y="T9"/>
                </a:cxn>
              </a:cxnLst>
              <a:rect l="0" t="0" r="r" b="b"/>
              <a:pathLst>
                <a:path w="68" h="312">
                  <a:moveTo>
                    <a:pt x="26" y="0"/>
                  </a:moveTo>
                  <a:lnTo>
                    <a:pt x="68" y="309"/>
                  </a:lnTo>
                  <a:lnTo>
                    <a:pt x="40" y="312"/>
                  </a:lnTo>
                  <a:lnTo>
                    <a:pt x="0" y="3"/>
                  </a:lnTo>
                  <a:lnTo>
                    <a:pt x="26"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77" name="Freeform 37">
              <a:extLst>
                <a:ext uri="{FF2B5EF4-FFF2-40B4-BE49-F238E27FC236}">
                  <a16:creationId xmlns:a16="http://schemas.microsoft.com/office/drawing/2014/main" id="{F3F0E9DB-B263-1A2D-99AB-D5AA2FACA57B}"/>
                </a:ext>
              </a:extLst>
            </p:cNvPr>
            <p:cNvSpPr>
              <a:spLocks/>
            </p:cNvSpPr>
            <p:nvPr/>
          </p:nvSpPr>
          <p:spPr bwMode="auto">
            <a:xfrm>
              <a:off x="12100320" y="5018055"/>
              <a:ext cx="195568" cy="262520"/>
            </a:xfrm>
            <a:custGeom>
              <a:avLst/>
              <a:gdLst>
                <a:gd name="T0" fmla="*/ 22 w 222"/>
                <a:gd name="T1" fmla="*/ 0 h 298"/>
                <a:gd name="T2" fmla="*/ 222 w 222"/>
                <a:gd name="T3" fmla="*/ 283 h 298"/>
                <a:gd name="T4" fmla="*/ 201 w 222"/>
                <a:gd name="T5" fmla="*/ 298 h 298"/>
                <a:gd name="T6" fmla="*/ 0 w 222"/>
                <a:gd name="T7" fmla="*/ 14 h 298"/>
                <a:gd name="T8" fmla="*/ 22 w 222"/>
                <a:gd name="T9" fmla="*/ 0 h 298"/>
              </a:gdLst>
              <a:ahLst/>
              <a:cxnLst>
                <a:cxn ang="0">
                  <a:pos x="T0" y="T1"/>
                </a:cxn>
                <a:cxn ang="0">
                  <a:pos x="T2" y="T3"/>
                </a:cxn>
                <a:cxn ang="0">
                  <a:pos x="T4" y="T5"/>
                </a:cxn>
                <a:cxn ang="0">
                  <a:pos x="T6" y="T7"/>
                </a:cxn>
                <a:cxn ang="0">
                  <a:pos x="T8" y="T9"/>
                </a:cxn>
              </a:cxnLst>
              <a:rect l="0" t="0" r="r" b="b"/>
              <a:pathLst>
                <a:path w="222" h="298">
                  <a:moveTo>
                    <a:pt x="22" y="0"/>
                  </a:moveTo>
                  <a:lnTo>
                    <a:pt x="222" y="283"/>
                  </a:lnTo>
                  <a:lnTo>
                    <a:pt x="201" y="298"/>
                  </a:lnTo>
                  <a:lnTo>
                    <a:pt x="0" y="14"/>
                  </a:lnTo>
                  <a:lnTo>
                    <a:pt x="22" y="0"/>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78" name="Freeform 38">
              <a:extLst>
                <a:ext uri="{FF2B5EF4-FFF2-40B4-BE49-F238E27FC236}">
                  <a16:creationId xmlns:a16="http://schemas.microsoft.com/office/drawing/2014/main" id="{793B8D63-2DB1-EF0C-EB3D-4609828F08AC}"/>
                </a:ext>
              </a:extLst>
            </p:cNvPr>
            <p:cNvSpPr>
              <a:spLocks/>
            </p:cNvSpPr>
            <p:nvPr/>
          </p:nvSpPr>
          <p:spPr bwMode="auto">
            <a:xfrm>
              <a:off x="11832515" y="5010127"/>
              <a:ext cx="270448" cy="31713"/>
            </a:xfrm>
            <a:custGeom>
              <a:avLst/>
              <a:gdLst>
                <a:gd name="T0" fmla="*/ 305 w 307"/>
                <a:gd name="T1" fmla="*/ 36 h 36"/>
                <a:gd name="T2" fmla="*/ 0 w 307"/>
                <a:gd name="T3" fmla="*/ 28 h 36"/>
                <a:gd name="T4" fmla="*/ 0 w 307"/>
                <a:gd name="T5" fmla="*/ 0 h 36"/>
                <a:gd name="T6" fmla="*/ 307 w 307"/>
                <a:gd name="T7" fmla="*/ 10 h 36"/>
                <a:gd name="T8" fmla="*/ 305 w 307"/>
                <a:gd name="T9" fmla="*/ 36 h 36"/>
              </a:gdLst>
              <a:ahLst/>
              <a:cxnLst>
                <a:cxn ang="0">
                  <a:pos x="T0" y="T1"/>
                </a:cxn>
                <a:cxn ang="0">
                  <a:pos x="T2" y="T3"/>
                </a:cxn>
                <a:cxn ang="0">
                  <a:pos x="T4" y="T5"/>
                </a:cxn>
                <a:cxn ang="0">
                  <a:pos x="T6" y="T7"/>
                </a:cxn>
                <a:cxn ang="0">
                  <a:pos x="T8" y="T9"/>
                </a:cxn>
              </a:cxnLst>
              <a:rect l="0" t="0" r="r" b="b"/>
              <a:pathLst>
                <a:path w="307" h="36">
                  <a:moveTo>
                    <a:pt x="305" y="36"/>
                  </a:moveTo>
                  <a:lnTo>
                    <a:pt x="0" y="28"/>
                  </a:lnTo>
                  <a:lnTo>
                    <a:pt x="0" y="0"/>
                  </a:lnTo>
                  <a:lnTo>
                    <a:pt x="307" y="10"/>
                  </a:lnTo>
                  <a:lnTo>
                    <a:pt x="305" y="3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79" name="Freeform 39">
              <a:extLst>
                <a:ext uri="{FF2B5EF4-FFF2-40B4-BE49-F238E27FC236}">
                  <a16:creationId xmlns:a16="http://schemas.microsoft.com/office/drawing/2014/main" id="{86C949AC-30DA-D025-010D-1BFAD7C5C2CF}"/>
                </a:ext>
              </a:extLst>
            </p:cNvPr>
            <p:cNvSpPr>
              <a:spLocks/>
            </p:cNvSpPr>
            <p:nvPr/>
          </p:nvSpPr>
          <p:spPr bwMode="auto">
            <a:xfrm>
              <a:off x="11579686" y="4202306"/>
              <a:ext cx="190283" cy="139188"/>
            </a:xfrm>
            <a:custGeom>
              <a:avLst/>
              <a:gdLst>
                <a:gd name="T0" fmla="*/ 0 w 216"/>
                <a:gd name="T1" fmla="*/ 135 h 158"/>
                <a:gd name="T2" fmla="*/ 200 w 216"/>
                <a:gd name="T3" fmla="*/ 0 h 158"/>
                <a:gd name="T4" fmla="*/ 216 w 216"/>
                <a:gd name="T5" fmla="*/ 21 h 158"/>
                <a:gd name="T6" fmla="*/ 16 w 216"/>
                <a:gd name="T7" fmla="*/ 158 h 158"/>
                <a:gd name="T8" fmla="*/ 0 w 216"/>
                <a:gd name="T9" fmla="*/ 135 h 158"/>
              </a:gdLst>
              <a:ahLst/>
              <a:cxnLst>
                <a:cxn ang="0">
                  <a:pos x="T0" y="T1"/>
                </a:cxn>
                <a:cxn ang="0">
                  <a:pos x="T2" y="T3"/>
                </a:cxn>
                <a:cxn ang="0">
                  <a:pos x="T4" y="T5"/>
                </a:cxn>
                <a:cxn ang="0">
                  <a:pos x="T6" y="T7"/>
                </a:cxn>
                <a:cxn ang="0">
                  <a:pos x="T8" y="T9"/>
                </a:cxn>
              </a:cxnLst>
              <a:rect l="0" t="0" r="r" b="b"/>
              <a:pathLst>
                <a:path w="216" h="158">
                  <a:moveTo>
                    <a:pt x="0" y="135"/>
                  </a:moveTo>
                  <a:lnTo>
                    <a:pt x="200" y="0"/>
                  </a:lnTo>
                  <a:lnTo>
                    <a:pt x="216" y="21"/>
                  </a:lnTo>
                  <a:lnTo>
                    <a:pt x="16" y="158"/>
                  </a:lnTo>
                  <a:lnTo>
                    <a:pt x="0" y="135"/>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80" name="Freeform 40">
              <a:extLst>
                <a:ext uri="{FF2B5EF4-FFF2-40B4-BE49-F238E27FC236}">
                  <a16:creationId xmlns:a16="http://schemas.microsoft.com/office/drawing/2014/main" id="{9A6909CE-C684-4B2D-CF13-EC0BE165C431}"/>
                </a:ext>
              </a:extLst>
            </p:cNvPr>
            <p:cNvSpPr>
              <a:spLocks/>
            </p:cNvSpPr>
            <p:nvPr/>
          </p:nvSpPr>
          <p:spPr bwMode="auto">
            <a:xfrm>
              <a:off x="12617431" y="4774035"/>
              <a:ext cx="363828" cy="38762"/>
            </a:xfrm>
            <a:custGeom>
              <a:avLst/>
              <a:gdLst>
                <a:gd name="T0" fmla="*/ 413 w 413"/>
                <a:gd name="T1" fmla="*/ 26 h 44"/>
                <a:gd name="T2" fmla="*/ 1 w 413"/>
                <a:gd name="T3" fmla="*/ 44 h 44"/>
                <a:gd name="T4" fmla="*/ 0 w 413"/>
                <a:gd name="T5" fmla="*/ 16 h 44"/>
                <a:gd name="T6" fmla="*/ 411 w 413"/>
                <a:gd name="T7" fmla="*/ 0 h 44"/>
                <a:gd name="T8" fmla="*/ 413 w 413"/>
                <a:gd name="T9" fmla="*/ 26 h 44"/>
              </a:gdLst>
              <a:ahLst/>
              <a:cxnLst>
                <a:cxn ang="0">
                  <a:pos x="T0" y="T1"/>
                </a:cxn>
                <a:cxn ang="0">
                  <a:pos x="T2" y="T3"/>
                </a:cxn>
                <a:cxn ang="0">
                  <a:pos x="T4" y="T5"/>
                </a:cxn>
                <a:cxn ang="0">
                  <a:pos x="T6" y="T7"/>
                </a:cxn>
                <a:cxn ang="0">
                  <a:pos x="T8" y="T9"/>
                </a:cxn>
              </a:cxnLst>
              <a:rect l="0" t="0" r="r" b="b"/>
              <a:pathLst>
                <a:path w="413" h="44">
                  <a:moveTo>
                    <a:pt x="413" y="26"/>
                  </a:moveTo>
                  <a:lnTo>
                    <a:pt x="1" y="44"/>
                  </a:lnTo>
                  <a:lnTo>
                    <a:pt x="0" y="16"/>
                  </a:lnTo>
                  <a:lnTo>
                    <a:pt x="411" y="0"/>
                  </a:lnTo>
                  <a:lnTo>
                    <a:pt x="413" y="26"/>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81" name="Oval 55">
              <a:extLst>
                <a:ext uri="{FF2B5EF4-FFF2-40B4-BE49-F238E27FC236}">
                  <a16:creationId xmlns:a16="http://schemas.microsoft.com/office/drawing/2014/main" id="{0F4DCABD-9F03-91E6-0659-577B6A9B70CE}"/>
                </a:ext>
              </a:extLst>
            </p:cNvPr>
            <p:cNvSpPr>
              <a:spLocks noChangeArrowheads="1"/>
            </p:cNvSpPr>
            <p:nvPr/>
          </p:nvSpPr>
          <p:spPr bwMode="auto">
            <a:xfrm>
              <a:off x="11907395" y="4827772"/>
              <a:ext cx="402589" cy="402589"/>
            </a:xfrm>
            <a:prstGeom prst="ellipse">
              <a:avLst/>
            </a:prstGeom>
            <a:solidFill>
              <a:srgbClr val="293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82" name="Oval 56">
              <a:extLst>
                <a:ext uri="{FF2B5EF4-FFF2-40B4-BE49-F238E27FC236}">
                  <a16:creationId xmlns:a16="http://schemas.microsoft.com/office/drawing/2014/main" id="{10022343-AAFF-DEBD-0287-85984ADA5127}"/>
                </a:ext>
              </a:extLst>
            </p:cNvPr>
            <p:cNvSpPr>
              <a:spLocks noChangeArrowheads="1"/>
            </p:cNvSpPr>
            <p:nvPr/>
          </p:nvSpPr>
          <p:spPr bwMode="auto">
            <a:xfrm>
              <a:off x="12447411" y="4661275"/>
              <a:ext cx="307447" cy="307447"/>
            </a:xfrm>
            <a:prstGeom prst="ellipse">
              <a:avLst/>
            </a:prstGeom>
            <a:solidFill>
              <a:srgbClr val="3169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83" name="Oval 57">
              <a:extLst>
                <a:ext uri="{FF2B5EF4-FFF2-40B4-BE49-F238E27FC236}">
                  <a16:creationId xmlns:a16="http://schemas.microsoft.com/office/drawing/2014/main" id="{E9CEE941-86E8-D7D1-09D5-A46FE760AFFC}"/>
                </a:ext>
              </a:extLst>
            </p:cNvPr>
            <p:cNvSpPr>
              <a:spLocks noChangeArrowheads="1"/>
            </p:cNvSpPr>
            <p:nvPr/>
          </p:nvSpPr>
          <p:spPr bwMode="auto">
            <a:xfrm>
              <a:off x="11870395" y="4108927"/>
              <a:ext cx="558516" cy="558515"/>
            </a:xfrm>
            <a:prstGeom prst="ellipse">
              <a:avLst/>
            </a:prstGeom>
            <a:solidFill>
              <a:srgbClr val="FE7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84" name="Oval 58">
              <a:extLst>
                <a:ext uri="{FF2B5EF4-FFF2-40B4-BE49-F238E27FC236}">
                  <a16:creationId xmlns:a16="http://schemas.microsoft.com/office/drawing/2014/main" id="{A3724E75-7527-23E9-47F9-B218DA13D967}"/>
                </a:ext>
              </a:extLst>
            </p:cNvPr>
            <p:cNvSpPr>
              <a:spLocks noChangeArrowheads="1"/>
            </p:cNvSpPr>
            <p:nvPr/>
          </p:nvSpPr>
          <p:spPr bwMode="auto">
            <a:xfrm>
              <a:off x="12603336" y="3997048"/>
              <a:ext cx="402589" cy="402589"/>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85" name="Oval 59">
              <a:extLst>
                <a:ext uri="{FF2B5EF4-FFF2-40B4-BE49-F238E27FC236}">
                  <a16:creationId xmlns:a16="http://schemas.microsoft.com/office/drawing/2014/main" id="{3EF04E58-F014-0907-3F4C-3A81EEB93CCF}"/>
                </a:ext>
              </a:extLst>
            </p:cNvPr>
            <p:cNvSpPr>
              <a:spLocks noChangeArrowheads="1"/>
            </p:cNvSpPr>
            <p:nvPr/>
          </p:nvSpPr>
          <p:spPr bwMode="auto">
            <a:xfrm>
              <a:off x="13064067" y="3629697"/>
              <a:ext cx="307447" cy="307447"/>
            </a:xfrm>
            <a:prstGeom prst="ellipse">
              <a:avLst/>
            </a:prstGeom>
            <a:solidFill>
              <a:srgbClr val="3169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86" name="Oval 60">
              <a:extLst>
                <a:ext uri="{FF2B5EF4-FFF2-40B4-BE49-F238E27FC236}">
                  <a16:creationId xmlns:a16="http://schemas.microsoft.com/office/drawing/2014/main" id="{663850E3-969B-16AB-7908-EE4339688D83}"/>
                </a:ext>
              </a:extLst>
            </p:cNvPr>
            <p:cNvSpPr>
              <a:spLocks noChangeArrowheads="1"/>
            </p:cNvSpPr>
            <p:nvPr/>
          </p:nvSpPr>
          <p:spPr bwMode="auto">
            <a:xfrm>
              <a:off x="12956593" y="3094086"/>
              <a:ext cx="214068" cy="214068"/>
            </a:xfrm>
            <a:prstGeom prst="ellipse">
              <a:avLst/>
            </a:prstGeom>
            <a:solidFill>
              <a:srgbClr val="3169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E7E7E"/>
                </a:solidFill>
                <a:effectLst/>
                <a:uLnTx/>
                <a:uFillTx/>
              </a:endParaRPr>
            </a:p>
          </p:txBody>
        </p:sp>
        <p:sp>
          <p:nvSpPr>
            <p:cNvPr id="87" name="Oval 61">
              <a:extLst>
                <a:ext uri="{FF2B5EF4-FFF2-40B4-BE49-F238E27FC236}">
                  <a16:creationId xmlns:a16="http://schemas.microsoft.com/office/drawing/2014/main" id="{FE075FCD-3DEA-BD42-69A3-2937B6AB6F2C}"/>
                </a:ext>
              </a:extLst>
            </p:cNvPr>
            <p:cNvSpPr>
              <a:spLocks noChangeArrowheads="1"/>
            </p:cNvSpPr>
            <p:nvPr/>
          </p:nvSpPr>
          <p:spPr bwMode="auto">
            <a:xfrm>
              <a:off x="12312626" y="3210370"/>
              <a:ext cx="558516" cy="560277"/>
            </a:xfrm>
            <a:prstGeom prst="ellipse">
              <a:avLst/>
            </a:prstGeom>
            <a:solidFill>
              <a:srgbClr val="293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88" name="Oval 62">
              <a:extLst>
                <a:ext uri="{FF2B5EF4-FFF2-40B4-BE49-F238E27FC236}">
                  <a16:creationId xmlns:a16="http://schemas.microsoft.com/office/drawing/2014/main" id="{9EF50993-B8BB-4403-8C42-0B88094A5B3A}"/>
                </a:ext>
              </a:extLst>
            </p:cNvPr>
            <p:cNvSpPr>
              <a:spLocks noChangeArrowheads="1"/>
            </p:cNvSpPr>
            <p:nvPr/>
          </p:nvSpPr>
          <p:spPr bwMode="auto">
            <a:xfrm>
              <a:off x="11693327" y="3407700"/>
              <a:ext cx="400827" cy="402589"/>
            </a:xfrm>
            <a:prstGeom prst="ellipse">
              <a:avLst/>
            </a:prstGeom>
            <a:solidFill>
              <a:srgbClr val="3447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89" name="Oval 63">
              <a:extLst>
                <a:ext uri="{FF2B5EF4-FFF2-40B4-BE49-F238E27FC236}">
                  <a16:creationId xmlns:a16="http://schemas.microsoft.com/office/drawing/2014/main" id="{67D29D18-CD63-A67B-AA94-BAC775C03C19}"/>
                </a:ext>
              </a:extLst>
            </p:cNvPr>
            <p:cNvSpPr>
              <a:spLocks noChangeArrowheads="1"/>
            </p:cNvSpPr>
            <p:nvPr/>
          </p:nvSpPr>
          <p:spPr bwMode="auto">
            <a:xfrm>
              <a:off x="11683636" y="2919660"/>
              <a:ext cx="307447" cy="307447"/>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90" name="Oval 64">
              <a:extLst>
                <a:ext uri="{FF2B5EF4-FFF2-40B4-BE49-F238E27FC236}">
                  <a16:creationId xmlns:a16="http://schemas.microsoft.com/office/drawing/2014/main" id="{EE618CAB-A732-037B-B063-151D3793C3DA}"/>
                </a:ext>
              </a:extLst>
            </p:cNvPr>
            <p:cNvSpPr>
              <a:spLocks noChangeArrowheads="1"/>
            </p:cNvSpPr>
            <p:nvPr/>
          </p:nvSpPr>
          <p:spPr bwMode="auto">
            <a:xfrm>
              <a:off x="11481901" y="4219044"/>
              <a:ext cx="214068" cy="214068"/>
            </a:xfrm>
            <a:prstGeom prst="ellipse">
              <a:avLst/>
            </a:prstGeom>
            <a:solidFill>
              <a:srgbClr val="3169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91" name="Oval 65">
              <a:extLst>
                <a:ext uri="{FF2B5EF4-FFF2-40B4-BE49-F238E27FC236}">
                  <a16:creationId xmlns:a16="http://schemas.microsoft.com/office/drawing/2014/main" id="{EF2F1EC8-B529-82DD-C987-BBA86E0DE089}"/>
                </a:ext>
              </a:extLst>
            </p:cNvPr>
            <p:cNvSpPr>
              <a:spLocks noChangeArrowheads="1"/>
            </p:cNvSpPr>
            <p:nvPr/>
          </p:nvSpPr>
          <p:spPr bwMode="auto">
            <a:xfrm>
              <a:off x="12312626" y="2759329"/>
              <a:ext cx="214068" cy="214068"/>
            </a:xfrm>
            <a:prstGeom prst="ellipse">
              <a:avLst/>
            </a:prstGeom>
            <a:solidFill>
              <a:srgbClr val="3169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92" name="Oval 66">
              <a:extLst>
                <a:ext uri="{FF2B5EF4-FFF2-40B4-BE49-F238E27FC236}">
                  <a16:creationId xmlns:a16="http://schemas.microsoft.com/office/drawing/2014/main" id="{4DEAF47C-5F67-DAB7-25F9-6DA0D67F2D1D}"/>
                </a:ext>
              </a:extLst>
            </p:cNvPr>
            <p:cNvSpPr>
              <a:spLocks noChangeArrowheads="1"/>
            </p:cNvSpPr>
            <p:nvPr/>
          </p:nvSpPr>
          <p:spPr bwMode="auto">
            <a:xfrm>
              <a:off x="11334785" y="3683433"/>
              <a:ext cx="214068" cy="214068"/>
            </a:xfrm>
            <a:prstGeom prst="ellipse">
              <a:avLst/>
            </a:prstGeom>
            <a:solidFill>
              <a:srgbClr val="293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93" name="Oval 67">
              <a:extLst>
                <a:ext uri="{FF2B5EF4-FFF2-40B4-BE49-F238E27FC236}">
                  <a16:creationId xmlns:a16="http://schemas.microsoft.com/office/drawing/2014/main" id="{650FA8F7-FF03-99CE-A922-FF7572191FDE}"/>
                </a:ext>
              </a:extLst>
            </p:cNvPr>
            <p:cNvSpPr>
              <a:spLocks noChangeArrowheads="1"/>
            </p:cNvSpPr>
            <p:nvPr/>
          </p:nvSpPr>
          <p:spPr bwMode="auto">
            <a:xfrm>
              <a:off x="12754858" y="5035674"/>
              <a:ext cx="214068" cy="214949"/>
            </a:xfrm>
            <a:prstGeom prst="ellipse">
              <a:avLst/>
            </a:prstGeom>
            <a:solidFill>
              <a:srgbClr val="3169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94" name="Oval 68">
              <a:extLst>
                <a:ext uri="{FF2B5EF4-FFF2-40B4-BE49-F238E27FC236}">
                  <a16:creationId xmlns:a16="http://schemas.microsoft.com/office/drawing/2014/main" id="{BE4466CA-0F21-B803-E150-17B282C54215}"/>
                </a:ext>
              </a:extLst>
            </p:cNvPr>
            <p:cNvSpPr>
              <a:spLocks noChangeArrowheads="1"/>
            </p:cNvSpPr>
            <p:nvPr/>
          </p:nvSpPr>
          <p:spPr bwMode="auto">
            <a:xfrm>
              <a:off x="13114281" y="4376732"/>
              <a:ext cx="107474" cy="106594"/>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95" name="Oval 69">
              <a:extLst>
                <a:ext uri="{FF2B5EF4-FFF2-40B4-BE49-F238E27FC236}">
                  <a16:creationId xmlns:a16="http://schemas.microsoft.com/office/drawing/2014/main" id="{ECEB59DD-03A4-2431-A2FA-B6E13D1F697E}"/>
                </a:ext>
              </a:extLst>
            </p:cNvPr>
            <p:cNvSpPr>
              <a:spLocks noChangeArrowheads="1"/>
            </p:cNvSpPr>
            <p:nvPr/>
          </p:nvSpPr>
          <p:spPr bwMode="auto">
            <a:xfrm>
              <a:off x="12092392" y="2777829"/>
              <a:ext cx="107474" cy="106594"/>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96" name="Oval 70">
              <a:extLst>
                <a:ext uri="{FF2B5EF4-FFF2-40B4-BE49-F238E27FC236}">
                  <a16:creationId xmlns:a16="http://schemas.microsoft.com/office/drawing/2014/main" id="{D2654963-4BC7-3526-34DC-C0E73C457DB0}"/>
                </a:ext>
              </a:extLst>
            </p:cNvPr>
            <p:cNvSpPr>
              <a:spLocks noChangeArrowheads="1"/>
            </p:cNvSpPr>
            <p:nvPr/>
          </p:nvSpPr>
          <p:spPr bwMode="auto">
            <a:xfrm>
              <a:off x="11353284" y="4061356"/>
              <a:ext cx="107474" cy="107474"/>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97" name="Oval 71">
              <a:extLst>
                <a:ext uri="{FF2B5EF4-FFF2-40B4-BE49-F238E27FC236}">
                  <a16:creationId xmlns:a16="http://schemas.microsoft.com/office/drawing/2014/main" id="{4BF95E6F-0D2E-C026-1036-6287682E62BC}"/>
                </a:ext>
              </a:extLst>
            </p:cNvPr>
            <p:cNvSpPr>
              <a:spLocks noChangeArrowheads="1"/>
            </p:cNvSpPr>
            <p:nvPr/>
          </p:nvSpPr>
          <p:spPr bwMode="auto">
            <a:xfrm>
              <a:off x="11413189" y="3301106"/>
              <a:ext cx="106594" cy="106594"/>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98" name="Oval 72">
              <a:extLst>
                <a:ext uri="{FF2B5EF4-FFF2-40B4-BE49-F238E27FC236}">
                  <a16:creationId xmlns:a16="http://schemas.microsoft.com/office/drawing/2014/main" id="{D979B731-F032-0612-942C-1DDEEA619A06}"/>
                </a:ext>
              </a:extLst>
            </p:cNvPr>
            <p:cNvSpPr>
              <a:spLocks noChangeArrowheads="1"/>
            </p:cNvSpPr>
            <p:nvPr/>
          </p:nvSpPr>
          <p:spPr bwMode="auto">
            <a:xfrm>
              <a:off x="12791857" y="2881779"/>
              <a:ext cx="106594" cy="10835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99" name="Oval 73">
              <a:extLst>
                <a:ext uri="{FF2B5EF4-FFF2-40B4-BE49-F238E27FC236}">
                  <a16:creationId xmlns:a16="http://schemas.microsoft.com/office/drawing/2014/main" id="{BD4FDABA-8296-253B-FF31-3BB2F49F0FEA}"/>
                </a:ext>
              </a:extLst>
            </p:cNvPr>
            <p:cNvSpPr>
              <a:spLocks noChangeArrowheads="1"/>
            </p:cNvSpPr>
            <p:nvPr/>
          </p:nvSpPr>
          <p:spPr bwMode="auto">
            <a:xfrm>
              <a:off x="11886252" y="5296431"/>
              <a:ext cx="106594" cy="106594"/>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00" name="Oval 74">
              <a:extLst>
                <a:ext uri="{FF2B5EF4-FFF2-40B4-BE49-F238E27FC236}">
                  <a16:creationId xmlns:a16="http://schemas.microsoft.com/office/drawing/2014/main" id="{169A0E2C-F2BB-D4BB-CD54-29DF8D98CF62}"/>
                </a:ext>
              </a:extLst>
            </p:cNvPr>
            <p:cNvSpPr>
              <a:spLocks noChangeArrowheads="1"/>
            </p:cNvSpPr>
            <p:nvPr/>
          </p:nvSpPr>
          <p:spPr bwMode="auto">
            <a:xfrm>
              <a:off x="12524052" y="5286741"/>
              <a:ext cx="106594" cy="107474"/>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01" name="Oval 75">
              <a:extLst>
                <a:ext uri="{FF2B5EF4-FFF2-40B4-BE49-F238E27FC236}">
                  <a16:creationId xmlns:a16="http://schemas.microsoft.com/office/drawing/2014/main" id="{F545D8C3-CD02-6B42-D393-E86F9E91B7EF}"/>
                </a:ext>
              </a:extLst>
            </p:cNvPr>
            <p:cNvSpPr>
              <a:spLocks noChangeArrowheads="1"/>
            </p:cNvSpPr>
            <p:nvPr/>
          </p:nvSpPr>
          <p:spPr bwMode="auto">
            <a:xfrm>
              <a:off x="11660732" y="4721179"/>
              <a:ext cx="107474" cy="106594"/>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02" name="Oval 76">
              <a:extLst>
                <a:ext uri="{FF2B5EF4-FFF2-40B4-BE49-F238E27FC236}">
                  <a16:creationId xmlns:a16="http://schemas.microsoft.com/office/drawing/2014/main" id="{B854C15B-CBDC-1A7A-2BA9-3EA3BA677577}"/>
                </a:ext>
              </a:extLst>
            </p:cNvPr>
            <p:cNvSpPr>
              <a:spLocks noChangeArrowheads="1"/>
            </p:cNvSpPr>
            <p:nvPr/>
          </p:nvSpPr>
          <p:spPr bwMode="auto">
            <a:xfrm>
              <a:off x="12156701" y="3747742"/>
              <a:ext cx="108355" cy="108355"/>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03" name="Oval 77">
              <a:extLst>
                <a:ext uri="{FF2B5EF4-FFF2-40B4-BE49-F238E27FC236}">
                  <a16:creationId xmlns:a16="http://schemas.microsoft.com/office/drawing/2014/main" id="{898C9A0F-2D31-4783-313D-10D306C836BD}"/>
                </a:ext>
              </a:extLst>
            </p:cNvPr>
            <p:cNvSpPr>
              <a:spLocks noChangeArrowheads="1"/>
            </p:cNvSpPr>
            <p:nvPr/>
          </p:nvSpPr>
          <p:spPr bwMode="auto">
            <a:xfrm>
              <a:off x="12701120" y="4494777"/>
              <a:ext cx="108355" cy="106594"/>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04" name="Oval 78">
              <a:extLst>
                <a:ext uri="{FF2B5EF4-FFF2-40B4-BE49-F238E27FC236}">
                  <a16:creationId xmlns:a16="http://schemas.microsoft.com/office/drawing/2014/main" id="{8DA2E224-A54C-B139-18DE-4F617AE71B68}"/>
                </a:ext>
              </a:extLst>
            </p:cNvPr>
            <p:cNvSpPr>
              <a:spLocks noChangeArrowheads="1"/>
            </p:cNvSpPr>
            <p:nvPr/>
          </p:nvSpPr>
          <p:spPr bwMode="auto">
            <a:xfrm>
              <a:off x="11716231" y="3953881"/>
              <a:ext cx="106594" cy="107474"/>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05" name="Freeform 79">
              <a:extLst>
                <a:ext uri="{FF2B5EF4-FFF2-40B4-BE49-F238E27FC236}">
                  <a16:creationId xmlns:a16="http://schemas.microsoft.com/office/drawing/2014/main" id="{C8E5F07D-A095-DB09-5180-C8021C147663}"/>
                </a:ext>
              </a:extLst>
            </p:cNvPr>
            <p:cNvSpPr>
              <a:spLocks noEditPoints="1"/>
            </p:cNvSpPr>
            <p:nvPr/>
          </p:nvSpPr>
          <p:spPr bwMode="auto">
            <a:xfrm>
              <a:off x="12615670" y="2805138"/>
              <a:ext cx="77522" cy="79285"/>
            </a:xfrm>
            <a:custGeom>
              <a:avLst/>
              <a:gdLst>
                <a:gd name="T0" fmla="*/ 26 w 51"/>
                <a:gd name="T1" fmla="*/ 0 h 52"/>
                <a:gd name="T2" fmla="*/ 51 w 51"/>
                <a:gd name="T3" fmla="*/ 26 h 52"/>
                <a:gd name="T4" fmla="*/ 26 w 51"/>
                <a:gd name="T5" fmla="*/ 52 h 52"/>
                <a:gd name="T6" fmla="*/ 26 w 51"/>
                <a:gd name="T7" fmla="*/ 52 h 52"/>
                <a:gd name="T8" fmla="*/ 26 w 51"/>
                <a:gd name="T9" fmla="*/ 46 h 52"/>
                <a:gd name="T10" fmla="*/ 26 w 51"/>
                <a:gd name="T11" fmla="*/ 46 h 52"/>
                <a:gd name="T12" fmla="*/ 45 w 51"/>
                <a:gd name="T13" fmla="*/ 26 h 52"/>
                <a:gd name="T14" fmla="*/ 26 w 51"/>
                <a:gd name="T15" fmla="*/ 6 h 52"/>
                <a:gd name="T16" fmla="*/ 26 w 51"/>
                <a:gd name="T17" fmla="*/ 6 h 52"/>
                <a:gd name="T18" fmla="*/ 26 w 51"/>
                <a:gd name="T19" fmla="*/ 0 h 52"/>
                <a:gd name="T20" fmla="*/ 26 w 51"/>
                <a:gd name="T21" fmla="*/ 52 h 52"/>
                <a:gd name="T22" fmla="*/ 0 w 51"/>
                <a:gd name="T23" fmla="*/ 26 h 52"/>
                <a:gd name="T24" fmla="*/ 26 w 51"/>
                <a:gd name="T25" fmla="*/ 0 h 52"/>
                <a:gd name="T26" fmla="*/ 26 w 51"/>
                <a:gd name="T27" fmla="*/ 6 h 52"/>
                <a:gd name="T28" fmla="*/ 6 w 51"/>
                <a:gd name="T29" fmla="*/ 26 h 52"/>
                <a:gd name="T30" fmla="*/ 26 w 51"/>
                <a:gd name="T31" fmla="*/ 46 h 52"/>
                <a:gd name="T32" fmla="*/ 26 w 51"/>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2">
                  <a:moveTo>
                    <a:pt x="26" y="0"/>
                  </a:moveTo>
                  <a:cubicBezTo>
                    <a:pt x="40" y="0"/>
                    <a:pt x="51" y="12"/>
                    <a:pt x="51" y="26"/>
                  </a:cubicBezTo>
                  <a:cubicBezTo>
                    <a:pt x="51" y="40"/>
                    <a:pt x="40" y="52"/>
                    <a:pt x="26" y="52"/>
                  </a:cubicBezTo>
                  <a:cubicBezTo>
                    <a:pt x="26" y="52"/>
                    <a:pt x="26" y="52"/>
                    <a:pt x="26" y="52"/>
                  </a:cubicBezTo>
                  <a:cubicBezTo>
                    <a:pt x="26" y="46"/>
                    <a:pt x="26" y="46"/>
                    <a:pt x="26" y="46"/>
                  </a:cubicBezTo>
                  <a:cubicBezTo>
                    <a:pt x="26" y="46"/>
                    <a:pt x="26" y="46"/>
                    <a:pt x="26" y="46"/>
                  </a:cubicBezTo>
                  <a:cubicBezTo>
                    <a:pt x="37" y="46"/>
                    <a:pt x="45" y="37"/>
                    <a:pt x="45" y="26"/>
                  </a:cubicBezTo>
                  <a:cubicBezTo>
                    <a:pt x="45" y="15"/>
                    <a:pt x="37" y="6"/>
                    <a:pt x="26" y="6"/>
                  </a:cubicBezTo>
                  <a:cubicBezTo>
                    <a:pt x="26" y="6"/>
                    <a:pt x="26" y="6"/>
                    <a:pt x="26" y="6"/>
                  </a:cubicBezTo>
                  <a:cubicBezTo>
                    <a:pt x="26" y="0"/>
                    <a:pt x="26" y="0"/>
                    <a:pt x="26" y="0"/>
                  </a:cubicBezTo>
                  <a:close/>
                  <a:moveTo>
                    <a:pt x="26" y="52"/>
                  </a:moveTo>
                  <a:cubicBezTo>
                    <a:pt x="12" y="52"/>
                    <a:pt x="0" y="40"/>
                    <a:pt x="0" y="26"/>
                  </a:cubicBezTo>
                  <a:cubicBezTo>
                    <a:pt x="0" y="12"/>
                    <a:pt x="12" y="0"/>
                    <a:pt x="26" y="0"/>
                  </a:cubicBezTo>
                  <a:cubicBezTo>
                    <a:pt x="26" y="6"/>
                    <a:pt x="26" y="6"/>
                    <a:pt x="26" y="6"/>
                  </a:cubicBezTo>
                  <a:cubicBezTo>
                    <a:pt x="15" y="6"/>
                    <a:pt x="6" y="15"/>
                    <a:pt x="6" y="26"/>
                  </a:cubicBezTo>
                  <a:cubicBezTo>
                    <a:pt x="6" y="37"/>
                    <a:pt x="15" y="46"/>
                    <a:pt x="26" y="46"/>
                  </a:cubicBezTo>
                  <a:lnTo>
                    <a:pt x="26"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06" name="Freeform 80">
              <a:extLst>
                <a:ext uri="{FF2B5EF4-FFF2-40B4-BE49-F238E27FC236}">
                  <a16:creationId xmlns:a16="http://schemas.microsoft.com/office/drawing/2014/main" id="{BDA09083-2BE7-C8C9-173D-77CAC74300F1}"/>
                </a:ext>
              </a:extLst>
            </p:cNvPr>
            <p:cNvSpPr>
              <a:spLocks noEditPoints="1"/>
            </p:cNvSpPr>
            <p:nvPr/>
          </p:nvSpPr>
          <p:spPr bwMode="auto">
            <a:xfrm>
              <a:off x="11336547" y="3519579"/>
              <a:ext cx="78404" cy="78404"/>
            </a:xfrm>
            <a:custGeom>
              <a:avLst/>
              <a:gdLst>
                <a:gd name="T0" fmla="*/ 26 w 51"/>
                <a:gd name="T1" fmla="*/ 0 h 51"/>
                <a:gd name="T2" fmla="*/ 51 w 51"/>
                <a:gd name="T3" fmla="*/ 26 h 51"/>
                <a:gd name="T4" fmla="*/ 26 w 51"/>
                <a:gd name="T5" fmla="*/ 51 h 51"/>
                <a:gd name="T6" fmla="*/ 26 w 51"/>
                <a:gd name="T7" fmla="*/ 45 h 51"/>
                <a:gd name="T8" fmla="*/ 45 w 51"/>
                <a:gd name="T9" fmla="*/ 26 h 51"/>
                <a:gd name="T10" fmla="*/ 26 w 51"/>
                <a:gd name="T11" fmla="*/ 6 h 51"/>
                <a:gd name="T12" fmla="*/ 26 w 51"/>
                <a:gd name="T13" fmla="*/ 0 h 51"/>
                <a:gd name="T14" fmla="*/ 26 w 51"/>
                <a:gd name="T15" fmla="*/ 51 h 51"/>
                <a:gd name="T16" fmla="*/ 0 w 51"/>
                <a:gd name="T17" fmla="*/ 26 h 51"/>
                <a:gd name="T18" fmla="*/ 26 w 51"/>
                <a:gd name="T19" fmla="*/ 0 h 51"/>
                <a:gd name="T20" fmla="*/ 26 w 51"/>
                <a:gd name="T21" fmla="*/ 6 h 51"/>
                <a:gd name="T22" fmla="*/ 6 w 51"/>
                <a:gd name="T23" fmla="*/ 26 h 51"/>
                <a:gd name="T24" fmla="*/ 26 w 51"/>
                <a:gd name="T25" fmla="*/ 45 h 51"/>
                <a:gd name="T26" fmla="*/ 26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6" y="0"/>
                  </a:moveTo>
                  <a:cubicBezTo>
                    <a:pt x="40" y="0"/>
                    <a:pt x="51" y="11"/>
                    <a:pt x="51" y="26"/>
                  </a:cubicBezTo>
                  <a:cubicBezTo>
                    <a:pt x="51" y="40"/>
                    <a:pt x="40" y="51"/>
                    <a:pt x="26" y="51"/>
                  </a:cubicBezTo>
                  <a:cubicBezTo>
                    <a:pt x="26" y="45"/>
                    <a:pt x="26" y="45"/>
                    <a:pt x="26" y="45"/>
                  </a:cubicBezTo>
                  <a:cubicBezTo>
                    <a:pt x="37" y="45"/>
                    <a:pt x="45" y="36"/>
                    <a:pt x="45" y="26"/>
                  </a:cubicBezTo>
                  <a:cubicBezTo>
                    <a:pt x="45" y="15"/>
                    <a:pt x="37" y="6"/>
                    <a:pt x="26" y="6"/>
                  </a:cubicBezTo>
                  <a:lnTo>
                    <a:pt x="26" y="0"/>
                  </a:lnTo>
                  <a:close/>
                  <a:moveTo>
                    <a:pt x="26" y="51"/>
                  </a:moveTo>
                  <a:cubicBezTo>
                    <a:pt x="12" y="51"/>
                    <a:pt x="0" y="40"/>
                    <a:pt x="0" y="26"/>
                  </a:cubicBezTo>
                  <a:cubicBezTo>
                    <a:pt x="0" y="11"/>
                    <a:pt x="12" y="0"/>
                    <a:pt x="26" y="0"/>
                  </a:cubicBezTo>
                  <a:cubicBezTo>
                    <a:pt x="26" y="6"/>
                    <a:pt x="26" y="6"/>
                    <a:pt x="26" y="6"/>
                  </a:cubicBezTo>
                  <a:cubicBezTo>
                    <a:pt x="15" y="6"/>
                    <a:pt x="6" y="15"/>
                    <a:pt x="6" y="26"/>
                  </a:cubicBezTo>
                  <a:cubicBezTo>
                    <a:pt x="6" y="36"/>
                    <a:pt x="15" y="45"/>
                    <a:pt x="26" y="45"/>
                  </a:cubicBezTo>
                  <a:lnTo>
                    <a:pt x="26"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07" name="Freeform 81">
              <a:extLst>
                <a:ext uri="{FF2B5EF4-FFF2-40B4-BE49-F238E27FC236}">
                  <a16:creationId xmlns:a16="http://schemas.microsoft.com/office/drawing/2014/main" id="{30587F3E-9600-4474-3FB8-49D34E22DB14}"/>
                </a:ext>
              </a:extLst>
            </p:cNvPr>
            <p:cNvSpPr>
              <a:spLocks noEditPoints="1"/>
            </p:cNvSpPr>
            <p:nvPr/>
          </p:nvSpPr>
          <p:spPr bwMode="auto">
            <a:xfrm>
              <a:off x="11760278" y="4983698"/>
              <a:ext cx="78404" cy="78404"/>
            </a:xfrm>
            <a:custGeom>
              <a:avLst/>
              <a:gdLst>
                <a:gd name="T0" fmla="*/ 25 w 51"/>
                <a:gd name="T1" fmla="*/ 0 h 51"/>
                <a:gd name="T2" fmla="*/ 51 w 51"/>
                <a:gd name="T3" fmla="*/ 26 h 51"/>
                <a:gd name="T4" fmla="*/ 25 w 51"/>
                <a:gd name="T5" fmla="*/ 51 h 51"/>
                <a:gd name="T6" fmla="*/ 25 w 51"/>
                <a:gd name="T7" fmla="*/ 45 h 51"/>
                <a:gd name="T8" fmla="*/ 45 w 51"/>
                <a:gd name="T9" fmla="*/ 26 h 51"/>
                <a:gd name="T10" fmla="*/ 25 w 51"/>
                <a:gd name="T11" fmla="*/ 6 h 51"/>
                <a:gd name="T12" fmla="*/ 25 w 51"/>
                <a:gd name="T13" fmla="*/ 0 h 51"/>
                <a:gd name="T14" fmla="*/ 25 w 51"/>
                <a:gd name="T15" fmla="*/ 51 h 51"/>
                <a:gd name="T16" fmla="*/ 0 w 51"/>
                <a:gd name="T17" fmla="*/ 26 h 51"/>
                <a:gd name="T18" fmla="*/ 25 w 51"/>
                <a:gd name="T19" fmla="*/ 0 h 51"/>
                <a:gd name="T20" fmla="*/ 25 w 51"/>
                <a:gd name="T21" fmla="*/ 6 h 51"/>
                <a:gd name="T22" fmla="*/ 6 w 51"/>
                <a:gd name="T23" fmla="*/ 26 h 51"/>
                <a:gd name="T24" fmla="*/ 25 w 51"/>
                <a:gd name="T25" fmla="*/ 45 h 51"/>
                <a:gd name="T26" fmla="*/ 25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5" y="0"/>
                  </a:moveTo>
                  <a:cubicBezTo>
                    <a:pt x="40" y="0"/>
                    <a:pt x="51" y="11"/>
                    <a:pt x="51" y="26"/>
                  </a:cubicBezTo>
                  <a:cubicBezTo>
                    <a:pt x="51" y="40"/>
                    <a:pt x="40" y="51"/>
                    <a:pt x="25" y="51"/>
                  </a:cubicBezTo>
                  <a:cubicBezTo>
                    <a:pt x="25" y="45"/>
                    <a:pt x="25" y="45"/>
                    <a:pt x="25" y="45"/>
                  </a:cubicBezTo>
                  <a:cubicBezTo>
                    <a:pt x="36" y="45"/>
                    <a:pt x="45" y="36"/>
                    <a:pt x="45" y="26"/>
                  </a:cubicBezTo>
                  <a:cubicBezTo>
                    <a:pt x="45" y="15"/>
                    <a:pt x="36" y="6"/>
                    <a:pt x="25" y="6"/>
                  </a:cubicBezTo>
                  <a:lnTo>
                    <a:pt x="25" y="0"/>
                  </a:lnTo>
                  <a:close/>
                  <a:moveTo>
                    <a:pt x="25" y="51"/>
                  </a:moveTo>
                  <a:cubicBezTo>
                    <a:pt x="11" y="51"/>
                    <a:pt x="0" y="40"/>
                    <a:pt x="0" y="26"/>
                  </a:cubicBezTo>
                  <a:cubicBezTo>
                    <a:pt x="0" y="11"/>
                    <a:pt x="11" y="0"/>
                    <a:pt x="25" y="0"/>
                  </a:cubicBezTo>
                  <a:cubicBezTo>
                    <a:pt x="25" y="6"/>
                    <a:pt x="25" y="6"/>
                    <a:pt x="25" y="6"/>
                  </a:cubicBezTo>
                  <a:cubicBezTo>
                    <a:pt x="15" y="6"/>
                    <a:pt x="6" y="15"/>
                    <a:pt x="6" y="26"/>
                  </a:cubicBezTo>
                  <a:cubicBezTo>
                    <a:pt x="6" y="36"/>
                    <a:pt x="15"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08" name="Freeform 82">
              <a:extLst>
                <a:ext uri="{FF2B5EF4-FFF2-40B4-BE49-F238E27FC236}">
                  <a16:creationId xmlns:a16="http://schemas.microsoft.com/office/drawing/2014/main" id="{12D358A4-BDDC-BB55-EBDB-8D479F89BDFB}"/>
                </a:ext>
              </a:extLst>
            </p:cNvPr>
            <p:cNvSpPr>
              <a:spLocks noEditPoints="1"/>
            </p:cNvSpPr>
            <p:nvPr/>
          </p:nvSpPr>
          <p:spPr bwMode="auto">
            <a:xfrm>
              <a:off x="12263294" y="5259432"/>
              <a:ext cx="78404" cy="78404"/>
            </a:xfrm>
            <a:custGeom>
              <a:avLst/>
              <a:gdLst>
                <a:gd name="T0" fmla="*/ 26 w 51"/>
                <a:gd name="T1" fmla="*/ 0 h 51"/>
                <a:gd name="T2" fmla="*/ 51 w 51"/>
                <a:gd name="T3" fmla="*/ 25 h 51"/>
                <a:gd name="T4" fmla="*/ 26 w 51"/>
                <a:gd name="T5" fmla="*/ 51 h 51"/>
                <a:gd name="T6" fmla="*/ 26 w 51"/>
                <a:gd name="T7" fmla="*/ 45 h 51"/>
                <a:gd name="T8" fmla="*/ 45 w 51"/>
                <a:gd name="T9" fmla="*/ 25 h 51"/>
                <a:gd name="T10" fmla="*/ 26 w 51"/>
                <a:gd name="T11" fmla="*/ 6 h 51"/>
                <a:gd name="T12" fmla="*/ 26 w 51"/>
                <a:gd name="T13" fmla="*/ 0 h 51"/>
                <a:gd name="T14" fmla="*/ 26 w 51"/>
                <a:gd name="T15" fmla="*/ 51 h 51"/>
                <a:gd name="T16" fmla="*/ 0 w 51"/>
                <a:gd name="T17" fmla="*/ 25 h 51"/>
                <a:gd name="T18" fmla="*/ 26 w 51"/>
                <a:gd name="T19" fmla="*/ 0 h 51"/>
                <a:gd name="T20" fmla="*/ 26 w 51"/>
                <a:gd name="T21" fmla="*/ 6 h 51"/>
                <a:gd name="T22" fmla="*/ 6 w 51"/>
                <a:gd name="T23" fmla="*/ 25 h 51"/>
                <a:gd name="T24" fmla="*/ 26 w 51"/>
                <a:gd name="T25" fmla="*/ 45 h 51"/>
                <a:gd name="T26" fmla="*/ 26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6" y="0"/>
                  </a:moveTo>
                  <a:cubicBezTo>
                    <a:pt x="40" y="0"/>
                    <a:pt x="51" y="11"/>
                    <a:pt x="51" y="25"/>
                  </a:cubicBezTo>
                  <a:cubicBezTo>
                    <a:pt x="51" y="40"/>
                    <a:pt x="40" y="51"/>
                    <a:pt x="26" y="51"/>
                  </a:cubicBezTo>
                  <a:cubicBezTo>
                    <a:pt x="26" y="45"/>
                    <a:pt x="26" y="45"/>
                    <a:pt x="26" y="45"/>
                  </a:cubicBezTo>
                  <a:cubicBezTo>
                    <a:pt x="36" y="45"/>
                    <a:pt x="45" y="36"/>
                    <a:pt x="45" y="25"/>
                  </a:cubicBezTo>
                  <a:cubicBezTo>
                    <a:pt x="45" y="14"/>
                    <a:pt x="36" y="6"/>
                    <a:pt x="26" y="6"/>
                  </a:cubicBezTo>
                  <a:lnTo>
                    <a:pt x="26" y="0"/>
                  </a:lnTo>
                  <a:close/>
                  <a:moveTo>
                    <a:pt x="26" y="51"/>
                  </a:moveTo>
                  <a:cubicBezTo>
                    <a:pt x="11" y="51"/>
                    <a:pt x="0" y="40"/>
                    <a:pt x="0" y="25"/>
                  </a:cubicBezTo>
                  <a:cubicBezTo>
                    <a:pt x="0" y="11"/>
                    <a:pt x="11" y="0"/>
                    <a:pt x="26" y="0"/>
                  </a:cubicBezTo>
                  <a:cubicBezTo>
                    <a:pt x="26" y="6"/>
                    <a:pt x="26" y="6"/>
                    <a:pt x="26" y="6"/>
                  </a:cubicBezTo>
                  <a:cubicBezTo>
                    <a:pt x="15" y="6"/>
                    <a:pt x="6" y="14"/>
                    <a:pt x="6" y="25"/>
                  </a:cubicBezTo>
                  <a:cubicBezTo>
                    <a:pt x="6" y="36"/>
                    <a:pt x="15" y="45"/>
                    <a:pt x="26" y="45"/>
                  </a:cubicBezTo>
                  <a:lnTo>
                    <a:pt x="26"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09" name="Freeform 83">
              <a:extLst>
                <a:ext uri="{FF2B5EF4-FFF2-40B4-BE49-F238E27FC236}">
                  <a16:creationId xmlns:a16="http://schemas.microsoft.com/office/drawing/2014/main" id="{BE2ABAE0-FAF0-C5DA-3049-8D60CC579145}"/>
                </a:ext>
              </a:extLst>
            </p:cNvPr>
            <p:cNvSpPr>
              <a:spLocks noEditPoints="1"/>
            </p:cNvSpPr>
            <p:nvPr/>
          </p:nvSpPr>
          <p:spPr bwMode="auto">
            <a:xfrm>
              <a:off x="12975093" y="4746726"/>
              <a:ext cx="78404" cy="78404"/>
            </a:xfrm>
            <a:custGeom>
              <a:avLst/>
              <a:gdLst>
                <a:gd name="T0" fmla="*/ 25 w 51"/>
                <a:gd name="T1" fmla="*/ 0 h 51"/>
                <a:gd name="T2" fmla="*/ 51 w 51"/>
                <a:gd name="T3" fmla="*/ 26 h 51"/>
                <a:gd name="T4" fmla="*/ 25 w 51"/>
                <a:gd name="T5" fmla="*/ 51 h 51"/>
                <a:gd name="T6" fmla="*/ 25 w 51"/>
                <a:gd name="T7" fmla="*/ 51 h 51"/>
                <a:gd name="T8" fmla="*/ 25 w 51"/>
                <a:gd name="T9" fmla="*/ 45 h 51"/>
                <a:gd name="T10" fmla="*/ 25 w 51"/>
                <a:gd name="T11" fmla="*/ 45 h 51"/>
                <a:gd name="T12" fmla="*/ 45 w 51"/>
                <a:gd name="T13" fmla="*/ 26 h 51"/>
                <a:gd name="T14" fmla="*/ 25 w 51"/>
                <a:gd name="T15" fmla="*/ 6 h 51"/>
                <a:gd name="T16" fmla="*/ 25 w 51"/>
                <a:gd name="T17" fmla="*/ 6 h 51"/>
                <a:gd name="T18" fmla="*/ 25 w 51"/>
                <a:gd name="T19" fmla="*/ 0 h 51"/>
                <a:gd name="T20" fmla="*/ 25 w 51"/>
                <a:gd name="T21" fmla="*/ 51 h 51"/>
                <a:gd name="T22" fmla="*/ 0 w 51"/>
                <a:gd name="T23" fmla="*/ 26 h 51"/>
                <a:gd name="T24" fmla="*/ 25 w 51"/>
                <a:gd name="T25" fmla="*/ 0 h 51"/>
                <a:gd name="T26" fmla="*/ 25 w 51"/>
                <a:gd name="T27" fmla="*/ 6 h 51"/>
                <a:gd name="T28" fmla="*/ 6 w 51"/>
                <a:gd name="T29" fmla="*/ 26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2"/>
                    <a:pt x="51" y="26"/>
                  </a:cubicBezTo>
                  <a:cubicBezTo>
                    <a:pt x="51" y="40"/>
                    <a:pt x="39" y="51"/>
                    <a:pt x="25" y="51"/>
                  </a:cubicBezTo>
                  <a:cubicBezTo>
                    <a:pt x="25" y="51"/>
                    <a:pt x="25" y="51"/>
                    <a:pt x="25" y="51"/>
                  </a:cubicBezTo>
                  <a:cubicBezTo>
                    <a:pt x="25" y="45"/>
                    <a:pt x="25" y="45"/>
                    <a:pt x="25" y="45"/>
                  </a:cubicBezTo>
                  <a:cubicBezTo>
                    <a:pt x="25" y="45"/>
                    <a:pt x="25" y="45"/>
                    <a:pt x="25" y="45"/>
                  </a:cubicBezTo>
                  <a:cubicBezTo>
                    <a:pt x="36" y="45"/>
                    <a:pt x="45" y="37"/>
                    <a:pt x="45" y="26"/>
                  </a:cubicBezTo>
                  <a:cubicBezTo>
                    <a:pt x="45" y="15"/>
                    <a:pt x="36" y="6"/>
                    <a:pt x="25" y="6"/>
                  </a:cubicBezTo>
                  <a:cubicBezTo>
                    <a:pt x="25" y="6"/>
                    <a:pt x="25" y="6"/>
                    <a:pt x="25" y="6"/>
                  </a:cubicBezTo>
                  <a:cubicBezTo>
                    <a:pt x="25" y="0"/>
                    <a:pt x="25" y="0"/>
                    <a:pt x="25" y="0"/>
                  </a:cubicBezTo>
                  <a:close/>
                  <a:moveTo>
                    <a:pt x="25" y="51"/>
                  </a:moveTo>
                  <a:cubicBezTo>
                    <a:pt x="11" y="51"/>
                    <a:pt x="0" y="40"/>
                    <a:pt x="0" y="26"/>
                  </a:cubicBezTo>
                  <a:cubicBezTo>
                    <a:pt x="0" y="12"/>
                    <a:pt x="11" y="0"/>
                    <a:pt x="25" y="0"/>
                  </a:cubicBezTo>
                  <a:cubicBezTo>
                    <a:pt x="25" y="6"/>
                    <a:pt x="25" y="6"/>
                    <a:pt x="25" y="6"/>
                  </a:cubicBezTo>
                  <a:cubicBezTo>
                    <a:pt x="14" y="6"/>
                    <a:pt x="6" y="15"/>
                    <a:pt x="6" y="26"/>
                  </a:cubicBezTo>
                  <a:cubicBezTo>
                    <a:pt x="6" y="37"/>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10" name="Freeform 84">
              <a:extLst>
                <a:ext uri="{FF2B5EF4-FFF2-40B4-BE49-F238E27FC236}">
                  <a16:creationId xmlns:a16="http://schemas.microsoft.com/office/drawing/2014/main" id="{5D773C21-9435-03E9-A32A-E9925BA9A617}"/>
                </a:ext>
              </a:extLst>
            </p:cNvPr>
            <p:cNvSpPr>
              <a:spLocks noEditPoints="1"/>
            </p:cNvSpPr>
            <p:nvPr/>
          </p:nvSpPr>
          <p:spPr bwMode="auto">
            <a:xfrm>
              <a:off x="13301040" y="4005856"/>
              <a:ext cx="77522" cy="78404"/>
            </a:xfrm>
            <a:custGeom>
              <a:avLst/>
              <a:gdLst>
                <a:gd name="T0" fmla="*/ 25 w 51"/>
                <a:gd name="T1" fmla="*/ 0 h 51"/>
                <a:gd name="T2" fmla="*/ 51 w 51"/>
                <a:gd name="T3" fmla="*/ 26 h 51"/>
                <a:gd name="T4" fmla="*/ 25 w 51"/>
                <a:gd name="T5" fmla="*/ 51 h 51"/>
                <a:gd name="T6" fmla="*/ 25 w 51"/>
                <a:gd name="T7" fmla="*/ 51 h 51"/>
                <a:gd name="T8" fmla="*/ 25 w 51"/>
                <a:gd name="T9" fmla="*/ 45 h 51"/>
                <a:gd name="T10" fmla="*/ 25 w 51"/>
                <a:gd name="T11" fmla="*/ 45 h 51"/>
                <a:gd name="T12" fmla="*/ 45 w 51"/>
                <a:gd name="T13" fmla="*/ 26 h 51"/>
                <a:gd name="T14" fmla="*/ 25 w 51"/>
                <a:gd name="T15" fmla="*/ 6 h 51"/>
                <a:gd name="T16" fmla="*/ 25 w 51"/>
                <a:gd name="T17" fmla="*/ 6 h 51"/>
                <a:gd name="T18" fmla="*/ 25 w 51"/>
                <a:gd name="T19" fmla="*/ 0 h 51"/>
                <a:gd name="T20" fmla="*/ 25 w 51"/>
                <a:gd name="T21" fmla="*/ 51 h 51"/>
                <a:gd name="T22" fmla="*/ 0 w 51"/>
                <a:gd name="T23" fmla="*/ 26 h 51"/>
                <a:gd name="T24" fmla="*/ 25 w 51"/>
                <a:gd name="T25" fmla="*/ 0 h 51"/>
                <a:gd name="T26" fmla="*/ 25 w 51"/>
                <a:gd name="T27" fmla="*/ 6 h 51"/>
                <a:gd name="T28" fmla="*/ 6 w 51"/>
                <a:gd name="T29" fmla="*/ 26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1"/>
                    <a:pt x="51" y="26"/>
                  </a:cubicBezTo>
                  <a:cubicBezTo>
                    <a:pt x="51" y="40"/>
                    <a:pt x="39" y="51"/>
                    <a:pt x="25" y="51"/>
                  </a:cubicBezTo>
                  <a:cubicBezTo>
                    <a:pt x="25" y="51"/>
                    <a:pt x="25" y="51"/>
                    <a:pt x="25" y="51"/>
                  </a:cubicBezTo>
                  <a:cubicBezTo>
                    <a:pt x="25" y="45"/>
                    <a:pt x="25" y="45"/>
                    <a:pt x="25" y="45"/>
                  </a:cubicBezTo>
                  <a:cubicBezTo>
                    <a:pt x="25" y="45"/>
                    <a:pt x="25" y="45"/>
                    <a:pt x="25" y="45"/>
                  </a:cubicBezTo>
                  <a:cubicBezTo>
                    <a:pt x="36" y="45"/>
                    <a:pt x="45" y="36"/>
                    <a:pt x="45" y="26"/>
                  </a:cubicBezTo>
                  <a:cubicBezTo>
                    <a:pt x="45" y="15"/>
                    <a:pt x="36" y="6"/>
                    <a:pt x="25" y="6"/>
                  </a:cubicBezTo>
                  <a:cubicBezTo>
                    <a:pt x="25" y="6"/>
                    <a:pt x="25" y="6"/>
                    <a:pt x="25" y="6"/>
                  </a:cubicBezTo>
                  <a:cubicBezTo>
                    <a:pt x="25" y="0"/>
                    <a:pt x="25" y="0"/>
                    <a:pt x="25" y="0"/>
                  </a:cubicBezTo>
                  <a:close/>
                  <a:moveTo>
                    <a:pt x="25" y="51"/>
                  </a:moveTo>
                  <a:cubicBezTo>
                    <a:pt x="11" y="51"/>
                    <a:pt x="0" y="40"/>
                    <a:pt x="0" y="26"/>
                  </a:cubicBezTo>
                  <a:cubicBezTo>
                    <a:pt x="0" y="11"/>
                    <a:pt x="11" y="0"/>
                    <a:pt x="25" y="0"/>
                  </a:cubicBezTo>
                  <a:cubicBezTo>
                    <a:pt x="25" y="6"/>
                    <a:pt x="25" y="6"/>
                    <a:pt x="25" y="6"/>
                  </a:cubicBezTo>
                  <a:cubicBezTo>
                    <a:pt x="14" y="6"/>
                    <a:pt x="6" y="15"/>
                    <a:pt x="6" y="26"/>
                  </a:cubicBezTo>
                  <a:cubicBezTo>
                    <a:pt x="6" y="36"/>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11" name="Freeform 85">
              <a:extLst>
                <a:ext uri="{FF2B5EF4-FFF2-40B4-BE49-F238E27FC236}">
                  <a16:creationId xmlns:a16="http://schemas.microsoft.com/office/drawing/2014/main" id="{DCCB428A-9EA8-AE1F-296C-1B9FD8224C6F}"/>
                </a:ext>
              </a:extLst>
            </p:cNvPr>
            <p:cNvSpPr>
              <a:spLocks noEditPoints="1"/>
            </p:cNvSpPr>
            <p:nvPr/>
          </p:nvSpPr>
          <p:spPr bwMode="auto">
            <a:xfrm>
              <a:off x="13241136" y="3366295"/>
              <a:ext cx="78404" cy="80165"/>
            </a:xfrm>
            <a:custGeom>
              <a:avLst/>
              <a:gdLst>
                <a:gd name="T0" fmla="*/ 26 w 51"/>
                <a:gd name="T1" fmla="*/ 0 h 52"/>
                <a:gd name="T2" fmla="*/ 51 w 51"/>
                <a:gd name="T3" fmla="*/ 26 h 52"/>
                <a:gd name="T4" fmla="*/ 26 w 51"/>
                <a:gd name="T5" fmla="*/ 52 h 52"/>
                <a:gd name="T6" fmla="*/ 26 w 51"/>
                <a:gd name="T7" fmla="*/ 52 h 52"/>
                <a:gd name="T8" fmla="*/ 26 w 51"/>
                <a:gd name="T9" fmla="*/ 46 h 52"/>
                <a:gd name="T10" fmla="*/ 26 w 51"/>
                <a:gd name="T11" fmla="*/ 46 h 52"/>
                <a:gd name="T12" fmla="*/ 45 w 51"/>
                <a:gd name="T13" fmla="*/ 26 h 52"/>
                <a:gd name="T14" fmla="*/ 26 w 51"/>
                <a:gd name="T15" fmla="*/ 6 h 52"/>
                <a:gd name="T16" fmla="*/ 26 w 51"/>
                <a:gd name="T17" fmla="*/ 6 h 52"/>
                <a:gd name="T18" fmla="*/ 26 w 51"/>
                <a:gd name="T19" fmla="*/ 0 h 52"/>
                <a:gd name="T20" fmla="*/ 26 w 51"/>
                <a:gd name="T21" fmla="*/ 52 h 52"/>
                <a:gd name="T22" fmla="*/ 0 w 51"/>
                <a:gd name="T23" fmla="*/ 26 h 52"/>
                <a:gd name="T24" fmla="*/ 26 w 51"/>
                <a:gd name="T25" fmla="*/ 0 h 52"/>
                <a:gd name="T26" fmla="*/ 26 w 51"/>
                <a:gd name="T27" fmla="*/ 6 h 52"/>
                <a:gd name="T28" fmla="*/ 6 w 51"/>
                <a:gd name="T29" fmla="*/ 26 h 52"/>
                <a:gd name="T30" fmla="*/ 26 w 51"/>
                <a:gd name="T31" fmla="*/ 46 h 52"/>
                <a:gd name="T32" fmla="*/ 26 w 51"/>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2">
                  <a:moveTo>
                    <a:pt x="26" y="0"/>
                  </a:moveTo>
                  <a:cubicBezTo>
                    <a:pt x="40" y="0"/>
                    <a:pt x="51" y="12"/>
                    <a:pt x="51" y="26"/>
                  </a:cubicBezTo>
                  <a:cubicBezTo>
                    <a:pt x="51" y="40"/>
                    <a:pt x="40" y="52"/>
                    <a:pt x="26" y="52"/>
                  </a:cubicBezTo>
                  <a:cubicBezTo>
                    <a:pt x="26" y="52"/>
                    <a:pt x="26" y="52"/>
                    <a:pt x="26" y="52"/>
                  </a:cubicBezTo>
                  <a:cubicBezTo>
                    <a:pt x="26" y="46"/>
                    <a:pt x="26" y="46"/>
                    <a:pt x="26" y="46"/>
                  </a:cubicBezTo>
                  <a:cubicBezTo>
                    <a:pt x="26" y="46"/>
                    <a:pt x="26" y="46"/>
                    <a:pt x="26" y="46"/>
                  </a:cubicBezTo>
                  <a:cubicBezTo>
                    <a:pt x="36" y="46"/>
                    <a:pt x="45" y="37"/>
                    <a:pt x="45" y="26"/>
                  </a:cubicBezTo>
                  <a:cubicBezTo>
                    <a:pt x="45" y="15"/>
                    <a:pt x="36" y="6"/>
                    <a:pt x="26" y="6"/>
                  </a:cubicBezTo>
                  <a:cubicBezTo>
                    <a:pt x="26" y="6"/>
                    <a:pt x="26" y="6"/>
                    <a:pt x="26" y="6"/>
                  </a:cubicBezTo>
                  <a:cubicBezTo>
                    <a:pt x="26" y="0"/>
                    <a:pt x="26" y="0"/>
                    <a:pt x="26" y="0"/>
                  </a:cubicBezTo>
                  <a:close/>
                  <a:moveTo>
                    <a:pt x="26" y="52"/>
                  </a:moveTo>
                  <a:cubicBezTo>
                    <a:pt x="11" y="52"/>
                    <a:pt x="0" y="40"/>
                    <a:pt x="0" y="26"/>
                  </a:cubicBezTo>
                  <a:cubicBezTo>
                    <a:pt x="0" y="12"/>
                    <a:pt x="11" y="0"/>
                    <a:pt x="26" y="0"/>
                  </a:cubicBezTo>
                  <a:cubicBezTo>
                    <a:pt x="26" y="6"/>
                    <a:pt x="26" y="6"/>
                    <a:pt x="26" y="6"/>
                  </a:cubicBezTo>
                  <a:cubicBezTo>
                    <a:pt x="15" y="6"/>
                    <a:pt x="6" y="15"/>
                    <a:pt x="6" y="26"/>
                  </a:cubicBezTo>
                  <a:cubicBezTo>
                    <a:pt x="6" y="37"/>
                    <a:pt x="15" y="46"/>
                    <a:pt x="26" y="46"/>
                  </a:cubicBezTo>
                  <a:lnTo>
                    <a:pt x="26"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12" name="Freeform 86">
              <a:extLst>
                <a:ext uri="{FF2B5EF4-FFF2-40B4-BE49-F238E27FC236}">
                  <a16:creationId xmlns:a16="http://schemas.microsoft.com/office/drawing/2014/main" id="{E9A3B972-6462-9463-AC14-94BF74087330}"/>
                </a:ext>
              </a:extLst>
            </p:cNvPr>
            <p:cNvSpPr>
              <a:spLocks noEditPoints="1"/>
            </p:cNvSpPr>
            <p:nvPr/>
          </p:nvSpPr>
          <p:spPr bwMode="auto">
            <a:xfrm>
              <a:off x="12511719" y="3908072"/>
              <a:ext cx="77522" cy="78404"/>
            </a:xfrm>
            <a:custGeom>
              <a:avLst/>
              <a:gdLst>
                <a:gd name="T0" fmla="*/ 25 w 51"/>
                <a:gd name="T1" fmla="*/ 0 h 51"/>
                <a:gd name="T2" fmla="*/ 51 w 51"/>
                <a:gd name="T3" fmla="*/ 26 h 51"/>
                <a:gd name="T4" fmla="*/ 25 w 51"/>
                <a:gd name="T5" fmla="*/ 51 h 51"/>
                <a:gd name="T6" fmla="*/ 25 w 51"/>
                <a:gd name="T7" fmla="*/ 51 h 51"/>
                <a:gd name="T8" fmla="*/ 25 w 51"/>
                <a:gd name="T9" fmla="*/ 45 h 51"/>
                <a:gd name="T10" fmla="*/ 25 w 51"/>
                <a:gd name="T11" fmla="*/ 45 h 51"/>
                <a:gd name="T12" fmla="*/ 45 w 51"/>
                <a:gd name="T13" fmla="*/ 26 h 51"/>
                <a:gd name="T14" fmla="*/ 25 w 51"/>
                <a:gd name="T15" fmla="*/ 6 h 51"/>
                <a:gd name="T16" fmla="*/ 25 w 51"/>
                <a:gd name="T17" fmla="*/ 6 h 51"/>
                <a:gd name="T18" fmla="*/ 25 w 51"/>
                <a:gd name="T19" fmla="*/ 0 h 51"/>
                <a:gd name="T20" fmla="*/ 25 w 51"/>
                <a:gd name="T21" fmla="*/ 51 h 51"/>
                <a:gd name="T22" fmla="*/ 0 w 51"/>
                <a:gd name="T23" fmla="*/ 26 h 51"/>
                <a:gd name="T24" fmla="*/ 25 w 51"/>
                <a:gd name="T25" fmla="*/ 0 h 51"/>
                <a:gd name="T26" fmla="*/ 25 w 51"/>
                <a:gd name="T27" fmla="*/ 6 h 51"/>
                <a:gd name="T28" fmla="*/ 6 w 51"/>
                <a:gd name="T29" fmla="*/ 26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1"/>
                    <a:pt x="51" y="26"/>
                  </a:cubicBezTo>
                  <a:cubicBezTo>
                    <a:pt x="51" y="40"/>
                    <a:pt x="39" y="51"/>
                    <a:pt x="25" y="51"/>
                  </a:cubicBezTo>
                  <a:cubicBezTo>
                    <a:pt x="25" y="51"/>
                    <a:pt x="25" y="51"/>
                    <a:pt x="25" y="51"/>
                  </a:cubicBezTo>
                  <a:cubicBezTo>
                    <a:pt x="25" y="45"/>
                    <a:pt x="25" y="45"/>
                    <a:pt x="25" y="45"/>
                  </a:cubicBezTo>
                  <a:cubicBezTo>
                    <a:pt x="25" y="45"/>
                    <a:pt x="25" y="45"/>
                    <a:pt x="25" y="45"/>
                  </a:cubicBezTo>
                  <a:cubicBezTo>
                    <a:pt x="36" y="45"/>
                    <a:pt x="45" y="36"/>
                    <a:pt x="45" y="26"/>
                  </a:cubicBezTo>
                  <a:cubicBezTo>
                    <a:pt x="45" y="15"/>
                    <a:pt x="36" y="6"/>
                    <a:pt x="25" y="6"/>
                  </a:cubicBezTo>
                  <a:cubicBezTo>
                    <a:pt x="25" y="6"/>
                    <a:pt x="25" y="6"/>
                    <a:pt x="25" y="6"/>
                  </a:cubicBezTo>
                  <a:cubicBezTo>
                    <a:pt x="25" y="0"/>
                    <a:pt x="25" y="0"/>
                    <a:pt x="25" y="0"/>
                  </a:cubicBezTo>
                  <a:close/>
                  <a:moveTo>
                    <a:pt x="25" y="51"/>
                  </a:moveTo>
                  <a:cubicBezTo>
                    <a:pt x="11" y="51"/>
                    <a:pt x="0" y="40"/>
                    <a:pt x="0" y="26"/>
                  </a:cubicBezTo>
                  <a:cubicBezTo>
                    <a:pt x="0" y="11"/>
                    <a:pt x="11" y="0"/>
                    <a:pt x="25" y="0"/>
                  </a:cubicBezTo>
                  <a:cubicBezTo>
                    <a:pt x="25" y="6"/>
                    <a:pt x="25" y="6"/>
                    <a:pt x="25" y="6"/>
                  </a:cubicBezTo>
                  <a:cubicBezTo>
                    <a:pt x="14" y="6"/>
                    <a:pt x="6" y="15"/>
                    <a:pt x="6" y="26"/>
                  </a:cubicBezTo>
                  <a:cubicBezTo>
                    <a:pt x="6" y="36"/>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13" name="Freeform 87">
              <a:extLst>
                <a:ext uri="{FF2B5EF4-FFF2-40B4-BE49-F238E27FC236}">
                  <a16:creationId xmlns:a16="http://schemas.microsoft.com/office/drawing/2014/main" id="{529E3B77-56CA-6FCD-34CD-5FB612B0D918}"/>
                </a:ext>
              </a:extLst>
            </p:cNvPr>
            <p:cNvSpPr>
              <a:spLocks noEditPoints="1"/>
            </p:cNvSpPr>
            <p:nvPr/>
          </p:nvSpPr>
          <p:spPr bwMode="auto">
            <a:xfrm>
              <a:off x="12080059" y="3014802"/>
              <a:ext cx="78404" cy="79285"/>
            </a:xfrm>
            <a:custGeom>
              <a:avLst/>
              <a:gdLst>
                <a:gd name="T0" fmla="*/ 25 w 51"/>
                <a:gd name="T1" fmla="*/ 0 h 52"/>
                <a:gd name="T2" fmla="*/ 51 w 51"/>
                <a:gd name="T3" fmla="*/ 26 h 52"/>
                <a:gd name="T4" fmla="*/ 25 w 51"/>
                <a:gd name="T5" fmla="*/ 52 h 52"/>
                <a:gd name="T6" fmla="*/ 25 w 51"/>
                <a:gd name="T7" fmla="*/ 46 h 52"/>
                <a:gd name="T8" fmla="*/ 45 w 51"/>
                <a:gd name="T9" fmla="*/ 26 h 52"/>
                <a:gd name="T10" fmla="*/ 25 w 51"/>
                <a:gd name="T11" fmla="*/ 6 h 52"/>
                <a:gd name="T12" fmla="*/ 25 w 51"/>
                <a:gd name="T13" fmla="*/ 0 h 52"/>
                <a:gd name="T14" fmla="*/ 25 w 51"/>
                <a:gd name="T15" fmla="*/ 52 h 52"/>
                <a:gd name="T16" fmla="*/ 0 w 51"/>
                <a:gd name="T17" fmla="*/ 26 h 52"/>
                <a:gd name="T18" fmla="*/ 25 w 51"/>
                <a:gd name="T19" fmla="*/ 0 h 52"/>
                <a:gd name="T20" fmla="*/ 25 w 51"/>
                <a:gd name="T21" fmla="*/ 6 h 52"/>
                <a:gd name="T22" fmla="*/ 6 w 51"/>
                <a:gd name="T23" fmla="*/ 26 h 52"/>
                <a:gd name="T24" fmla="*/ 25 w 51"/>
                <a:gd name="T25" fmla="*/ 46 h 52"/>
                <a:gd name="T26" fmla="*/ 25 w 51"/>
                <a:gd name="T2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2">
                  <a:moveTo>
                    <a:pt x="25" y="0"/>
                  </a:moveTo>
                  <a:cubicBezTo>
                    <a:pt x="40" y="0"/>
                    <a:pt x="51" y="12"/>
                    <a:pt x="51" y="26"/>
                  </a:cubicBezTo>
                  <a:cubicBezTo>
                    <a:pt x="51" y="40"/>
                    <a:pt x="40" y="52"/>
                    <a:pt x="25" y="52"/>
                  </a:cubicBezTo>
                  <a:cubicBezTo>
                    <a:pt x="25" y="46"/>
                    <a:pt x="25" y="46"/>
                    <a:pt x="25" y="46"/>
                  </a:cubicBezTo>
                  <a:cubicBezTo>
                    <a:pt x="36" y="46"/>
                    <a:pt x="45" y="37"/>
                    <a:pt x="45" y="26"/>
                  </a:cubicBezTo>
                  <a:cubicBezTo>
                    <a:pt x="45" y="15"/>
                    <a:pt x="36" y="6"/>
                    <a:pt x="25" y="6"/>
                  </a:cubicBezTo>
                  <a:lnTo>
                    <a:pt x="25" y="0"/>
                  </a:lnTo>
                  <a:close/>
                  <a:moveTo>
                    <a:pt x="25" y="52"/>
                  </a:moveTo>
                  <a:cubicBezTo>
                    <a:pt x="11" y="52"/>
                    <a:pt x="0" y="40"/>
                    <a:pt x="0" y="26"/>
                  </a:cubicBezTo>
                  <a:cubicBezTo>
                    <a:pt x="0" y="12"/>
                    <a:pt x="11" y="0"/>
                    <a:pt x="25" y="0"/>
                  </a:cubicBezTo>
                  <a:cubicBezTo>
                    <a:pt x="25" y="6"/>
                    <a:pt x="25" y="6"/>
                    <a:pt x="25" y="6"/>
                  </a:cubicBezTo>
                  <a:cubicBezTo>
                    <a:pt x="15" y="6"/>
                    <a:pt x="6" y="15"/>
                    <a:pt x="6" y="26"/>
                  </a:cubicBezTo>
                  <a:cubicBezTo>
                    <a:pt x="6" y="37"/>
                    <a:pt x="15" y="46"/>
                    <a:pt x="25" y="46"/>
                  </a:cubicBezTo>
                  <a:lnTo>
                    <a:pt x="25"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14" name="Freeform 88">
              <a:extLst>
                <a:ext uri="{FF2B5EF4-FFF2-40B4-BE49-F238E27FC236}">
                  <a16:creationId xmlns:a16="http://schemas.microsoft.com/office/drawing/2014/main" id="{FBA170C3-9A9C-31BA-EA10-D2631F3BE38A}"/>
                </a:ext>
              </a:extLst>
            </p:cNvPr>
            <p:cNvSpPr>
              <a:spLocks noEditPoints="1"/>
            </p:cNvSpPr>
            <p:nvPr/>
          </p:nvSpPr>
          <p:spPr bwMode="auto">
            <a:xfrm>
              <a:off x="11746183" y="4157378"/>
              <a:ext cx="78404" cy="78404"/>
            </a:xfrm>
            <a:custGeom>
              <a:avLst/>
              <a:gdLst>
                <a:gd name="T0" fmla="*/ 26 w 51"/>
                <a:gd name="T1" fmla="*/ 0 h 51"/>
                <a:gd name="T2" fmla="*/ 51 w 51"/>
                <a:gd name="T3" fmla="*/ 26 h 51"/>
                <a:gd name="T4" fmla="*/ 26 w 51"/>
                <a:gd name="T5" fmla="*/ 51 h 51"/>
                <a:gd name="T6" fmla="*/ 26 w 51"/>
                <a:gd name="T7" fmla="*/ 45 h 51"/>
                <a:gd name="T8" fmla="*/ 46 w 51"/>
                <a:gd name="T9" fmla="*/ 26 h 51"/>
                <a:gd name="T10" fmla="*/ 26 w 51"/>
                <a:gd name="T11" fmla="*/ 6 h 51"/>
                <a:gd name="T12" fmla="*/ 26 w 51"/>
                <a:gd name="T13" fmla="*/ 0 h 51"/>
                <a:gd name="T14" fmla="*/ 26 w 51"/>
                <a:gd name="T15" fmla="*/ 51 h 51"/>
                <a:gd name="T16" fmla="*/ 0 w 51"/>
                <a:gd name="T17" fmla="*/ 26 h 51"/>
                <a:gd name="T18" fmla="*/ 26 w 51"/>
                <a:gd name="T19" fmla="*/ 0 h 51"/>
                <a:gd name="T20" fmla="*/ 26 w 51"/>
                <a:gd name="T21" fmla="*/ 6 h 51"/>
                <a:gd name="T22" fmla="*/ 6 w 51"/>
                <a:gd name="T23" fmla="*/ 26 h 51"/>
                <a:gd name="T24" fmla="*/ 26 w 51"/>
                <a:gd name="T25" fmla="*/ 45 h 51"/>
                <a:gd name="T26" fmla="*/ 26 w 51"/>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1">
                  <a:moveTo>
                    <a:pt x="26" y="0"/>
                  </a:moveTo>
                  <a:cubicBezTo>
                    <a:pt x="40" y="0"/>
                    <a:pt x="51" y="12"/>
                    <a:pt x="51" y="26"/>
                  </a:cubicBezTo>
                  <a:cubicBezTo>
                    <a:pt x="51" y="40"/>
                    <a:pt x="40" y="51"/>
                    <a:pt x="26" y="51"/>
                  </a:cubicBezTo>
                  <a:cubicBezTo>
                    <a:pt x="26" y="45"/>
                    <a:pt x="26" y="45"/>
                    <a:pt x="26" y="45"/>
                  </a:cubicBezTo>
                  <a:cubicBezTo>
                    <a:pt x="37" y="45"/>
                    <a:pt x="46" y="37"/>
                    <a:pt x="46" y="26"/>
                  </a:cubicBezTo>
                  <a:cubicBezTo>
                    <a:pt x="46" y="15"/>
                    <a:pt x="37" y="6"/>
                    <a:pt x="26" y="6"/>
                  </a:cubicBezTo>
                  <a:lnTo>
                    <a:pt x="26" y="0"/>
                  </a:lnTo>
                  <a:close/>
                  <a:moveTo>
                    <a:pt x="26" y="51"/>
                  </a:moveTo>
                  <a:cubicBezTo>
                    <a:pt x="12" y="51"/>
                    <a:pt x="0" y="40"/>
                    <a:pt x="0" y="26"/>
                  </a:cubicBezTo>
                  <a:cubicBezTo>
                    <a:pt x="0" y="12"/>
                    <a:pt x="12" y="0"/>
                    <a:pt x="26" y="0"/>
                  </a:cubicBezTo>
                  <a:cubicBezTo>
                    <a:pt x="26" y="6"/>
                    <a:pt x="26" y="6"/>
                    <a:pt x="26" y="6"/>
                  </a:cubicBezTo>
                  <a:cubicBezTo>
                    <a:pt x="15" y="6"/>
                    <a:pt x="6" y="15"/>
                    <a:pt x="6" y="26"/>
                  </a:cubicBezTo>
                  <a:cubicBezTo>
                    <a:pt x="6" y="37"/>
                    <a:pt x="15" y="45"/>
                    <a:pt x="26" y="45"/>
                  </a:cubicBezTo>
                  <a:lnTo>
                    <a:pt x="26"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15" name="Freeform 89">
              <a:extLst>
                <a:ext uri="{FF2B5EF4-FFF2-40B4-BE49-F238E27FC236}">
                  <a16:creationId xmlns:a16="http://schemas.microsoft.com/office/drawing/2014/main" id="{B407D8F8-EBA1-50C3-A91C-9DCDD4C97291}"/>
                </a:ext>
              </a:extLst>
            </p:cNvPr>
            <p:cNvSpPr>
              <a:spLocks noEditPoints="1"/>
            </p:cNvSpPr>
            <p:nvPr/>
          </p:nvSpPr>
          <p:spPr bwMode="auto">
            <a:xfrm>
              <a:off x="12850880" y="3767122"/>
              <a:ext cx="80165" cy="80165"/>
            </a:xfrm>
            <a:custGeom>
              <a:avLst/>
              <a:gdLst>
                <a:gd name="T0" fmla="*/ 26 w 52"/>
                <a:gd name="T1" fmla="*/ 0 h 52"/>
                <a:gd name="T2" fmla="*/ 52 w 52"/>
                <a:gd name="T3" fmla="*/ 26 h 52"/>
                <a:gd name="T4" fmla="*/ 26 w 52"/>
                <a:gd name="T5" fmla="*/ 52 h 52"/>
                <a:gd name="T6" fmla="*/ 26 w 52"/>
                <a:gd name="T7" fmla="*/ 52 h 52"/>
                <a:gd name="T8" fmla="*/ 26 w 52"/>
                <a:gd name="T9" fmla="*/ 46 h 52"/>
                <a:gd name="T10" fmla="*/ 26 w 52"/>
                <a:gd name="T11" fmla="*/ 46 h 52"/>
                <a:gd name="T12" fmla="*/ 46 w 52"/>
                <a:gd name="T13" fmla="*/ 26 h 52"/>
                <a:gd name="T14" fmla="*/ 26 w 52"/>
                <a:gd name="T15" fmla="*/ 6 h 52"/>
                <a:gd name="T16" fmla="*/ 26 w 52"/>
                <a:gd name="T17" fmla="*/ 6 h 52"/>
                <a:gd name="T18" fmla="*/ 26 w 52"/>
                <a:gd name="T19" fmla="*/ 0 h 52"/>
                <a:gd name="T20" fmla="*/ 26 w 52"/>
                <a:gd name="T21" fmla="*/ 52 h 52"/>
                <a:gd name="T22" fmla="*/ 0 w 52"/>
                <a:gd name="T23" fmla="*/ 26 h 52"/>
                <a:gd name="T24" fmla="*/ 26 w 52"/>
                <a:gd name="T25" fmla="*/ 0 h 52"/>
                <a:gd name="T26" fmla="*/ 26 w 52"/>
                <a:gd name="T27" fmla="*/ 6 h 52"/>
                <a:gd name="T28" fmla="*/ 6 w 52"/>
                <a:gd name="T29" fmla="*/ 26 h 52"/>
                <a:gd name="T30" fmla="*/ 26 w 52"/>
                <a:gd name="T31" fmla="*/ 46 h 52"/>
                <a:gd name="T32" fmla="*/ 26 w 52"/>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2">
                  <a:moveTo>
                    <a:pt x="26" y="0"/>
                  </a:moveTo>
                  <a:cubicBezTo>
                    <a:pt x="40" y="0"/>
                    <a:pt x="52" y="12"/>
                    <a:pt x="52" y="26"/>
                  </a:cubicBezTo>
                  <a:cubicBezTo>
                    <a:pt x="52" y="40"/>
                    <a:pt x="40" y="52"/>
                    <a:pt x="26" y="52"/>
                  </a:cubicBezTo>
                  <a:cubicBezTo>
                    <a:pt x="26" y="52"/>
                    <a:pt x="26" y="52"/>
                    <a:pt x="26" y="52"/>
                  </a:cubicBezTo>
                  <a:cubicBezTo>
                    <a:pt x="26" y="46"/>
                    <a:pt x="26" y="46"/>
                    <a:pt x="26" y="46"/>
                  </a:cubicBezTo>
                  <a:cubicBezTo>
                    <a:pt x="26" y="46"/>
                    <a:pt x="26" y="46"/>
                    <a:pt x="26" y="46"/>
                  </a:cubicBezTo>
                  <a:cubicBezTo>
                    <a:pt x="37" y="46"/>
                    <a:pt x="46" y="37"/>
                    <a:pt x="46" y="26"/>
                  </a:cubicBezTo>
                  <a:cubicBezTo>
                    <a:pt x="46" y="15"/>
                    <a:pt x="37" y="6"/>
                    <a:pt x="26" y="6"/>
                  </a:cubicBezTo>
                  <a:cubicBezTo>
                    <a:pt x="26" y="6"/>
                    <a:pt x="26" y="6"/>
                    <a:pt x="26" y="6"/>
                  </a:cubicBezTo>
                  <a:cubicBezTo>
                    <a:pt x="26" y="0"/>
                    <a:pt x="26" y="0"/>
                    <a:pt x="26" y="0"/>
                  </a:cubicBezTo>
                  <a:close/>
                  <a:moveTo>
                    <a:pt x="26" y="52"/>
                  </a:moveTo>
                  <a:cubicBezTo>
                    <a:pt x="12" y="52"/>
                    <a:pt x="0" y="40"/>
                    <a:pt x="0" y="26"/>
                  </a:cubicBezTo>
                  <a:cubicBezTo>
                    <a:pt x="0" y="12"/>
                    <a:pt x="12" y="0"/>
                    <a:pt x="26" y="0"/>
                  </a:cubicBezTo>
                  <a:cubicBezTo>
                    <a:pt x="26" y="6"/>
                    <a:pt x="26" y="6"/>
                    <a:pt x="26" y="6"/>
                  </a:cubicBezTo>
                  <a:cubicBezTo>
                    <a:pt x="15" y="6"/>
                    <a:pt x="6" y="15"/>
                    <a:pt x="6" y="26"/>
                  </a:cubicBezTo>
                  <a:cubicBezTo>
                    <a:pt x="6" y="37"/>
                    <a:pt x="15" y="46"/>
                    <a:pt x="26" y="46"/>
                  </a:cubicBezTo>
                  <a:lnTo>
                    <a:pt x="26" y="5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16" name="Freeform 90">
              <a:extLst>
                <a:ext uri="{FF2B5EF4-FFF2-40B4-BE49-F238E27FC236}">
                  <a16:creationId xmlns:a16="http://schemas.microsoft.com/office/drawing/2014/main" id="{5BCE4540-4E41-DC74-AD13-EFBD6ADDD384}"/>
                </a:ext>
              </a:extLst>
            </p:cNvPr>
            <p:cNvSpPr>
              <a:spLocks noEditPoints="1"/>
            </p:cNvSpPr>
            <p:nvPr/>
          </p:nvSpPr>
          <p:spPr bwMode="auto">
            <a:xfrm>
              <a:off x="12518766" y="4441921"/>
              <a:ext cx="78404" cy="78404"/>
            </a:xfrm>
            <a:custGeom>
              <a:avLst/>
              <a:gdLst>
                <a:gd name="T0" fmla="*/ 25 w 51"/>
                <a:gd name="T1" fmla="*/ 0 h 51"/>
                <a:gd name="T2" fmla="*/ 51 w 51"/>
                <a:gd name="T3" fmla="*/ 25 h 51"/>
                <a:gd name="T4" fmla="*/ 25 w 51"/>
                <a:gd name="T5" fmla="*/ 51 h 51"/>
                <a:gd name="T6" fmla="*/ 25 w 51"/>
                <a:gd name="T7" fmla="*/ 51 h 51"/>
                <a:gd name="T8" fmla="*/ 25 w 51"/>
                <a:gd name="T9" fmla="*/ 45 h 51"/>
                <a:gd name="T10" fmla="*/ 25 w 51"/>
                <a:gd name="T11" fmla="*/ 45 h 51"/>
                <a:gd name="T12" fmla="*/ 45 w 51"/>
                <a:gd name="T13" fmla="*/ 25 h 51"/>
                <a:gd name="T14" fmla="*/ 25 w 51"/>
                <a:gd name="T15" fmla="*/ 5 h 51"/>
                <a:gd name="T16" fmla="*/ 25 w 51"/>
                <a:gd name="T17" fmla="*/ 5 h 51"/>
                <a:gd name="T18" fmla="*/ 25 w 51"/>
                <a:gd name="T19" fmla="*/ 0 h 51"/>
                <a:gd name="T20" fmla="*/ 25 w 51"/>
                <a:gd name="T21" fmla="*/ 51 h 51"/>
                <a:gd name="T22" fmla="*/ 0 w 51"/>
                <a:gd name="T23" fmla="*/ 25 h 51"/>
                <a:gd name="T24" fmla="*/ 25 w 51"/>
                <a:gd name="T25" fmla="*/ 0 h 51"/>
                <a:gd name="T26" fmla="*/ 25 w 51"/>
                <a:gd name="T27" fmla="*/ 5 h 51"/>
                <a:gd name="T28" fmla="*/ 6 w 51"/>
                <a:gd name="T29" fmla="*/ 25 h 51"/>
                <a:gd name="T30" fmla="*/ 25 w 51"/>
                <a:gd name="T31" fmla="*/ 45 h 51"/>
                <a:gd name="T32" fmla="*/ 25 w 51"/>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5" y="0"/>
                  </a:moveTo>
                  <a:cubicBezTo>
                    <a:pt x="39" y="0"/>
                    <a:pt x="51" y="11"/>
                    <a:pt x="51" y="25"/>
                  </a:cubicBezTo>
                  <a:cubicBezTo>
                    <a:pt x="51" y="39"/>
                    <a:pt x="39" y="51"/>
                    <a:pt x="25" y="51"/>
                  </a:cubicBezTo>
                  <a:cubicBezTo>
                    <a:pt x="25" y="51"/>
                    <a:pt x="25" y="51"/>
                    <a:pt x="25" y="51"/>
                  </a:cubicBezTo>
                  <a:cubicBezTo>
                    <a:pt x="25" y="45"/>
                    <a:pt x="25" y="45"/>
                    <a:pt x="25" y="45"/>
                  </a:cubicBezTo>
                  <a:cubicBezTo>
                    <a:pt x="25" y="45"/>
                    <a:pt x="25" y="45"/>
                    <a:pt x="25" y="45"/>
                  </a:cubicBezTo>
                  <a:cubicBezTo>
                    <a:pt x="36" y="45"/>
                    <a:pt x="45" y="36"/>
                    <a:pt x="45" y="25"/>
                  </a:cubicBezTo>
                  <a:cubicBezTo>
                    <a:pt x="45" y="14"/>
                    <a:pt x="36" y="5"/>
                    <a:pt x="25" y="5"/>
                  </a:cubicBezTo>
                  <a:cubicBezTo>
                    <a:pt x="25" y="5"/>
                    <a:pt x="25" y="5"/>
                    <a:pt x="25" y="5"/>
                  </a:cubicBezTo>
                  <a:cubicBezTo>
                    <a:pt x="25" y="0"/>
                    <a:pt x="25" y="0"/>
                    <a:pt x="25" y="0"/>
                  </a:cubicBezTo>
                  <a:close/>
                  <a:moveTo>
                    <a:pt x="25" y="51"/>
                  </a:moveTo>
                  <a:cubicBezTo>
                    <a:pt x="11" y="51"/>
                    <a:pt x="0" y="39"/>
                    <a:pt x="0" y="25"/>
                  </a:cubicBezTo>
                  <a:cubicBezTo>
                    <a:pt x="0" y="11"/>
                    <a:pt x="11" y="0"/>
                    <a:pt x="25" y="0"/>
                  </a:cubicBezTo>
                  <a:cubicBezTo>
                    <a:pt x="25" y="5"/>
                    <a:pt x="25" y="5"/>
                    <a:pt x="25" y="5"/>
                  </a:cubicBezTo>
                  <a:cubicBezTo>
                    <a:pt x="14" y="5"/>
                    <a:pt x="6" y="14"/>
                    <a:pt x="6" y="25"/>
                  </a:cubicBezTo>
                  <a:cubicBezTo>
                    <a:pt x="6" y="36"/>
                    <a:pt x="14" y="45"/>
                    <a:pt x="25" y="45"/>
                  </a:cubicBezTo>
                  <a:lnTo>
                    <a:pt x="25" y="51"/>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17" name="Freeform 91">
              <a:extLst>
                <a:ext uri="{FF2B5EF4-FFF2-40B4-BE49-F238E27FC236}">
                  <a16:creationId xmlns:a16="http://schemas.microsoft.com/office/drawing/2014/main" id="{7B0C97FF-7FC0-5584-DAA2-90FDDEF04035}"/>
                </a:ext>
              </a:extLst>
            </p:cNvPr>
            <p:cNvSpPr>
              <a:spLocks/>
            </p:cNvSpPr>
            <p:nvPr/>
          </p:nvSpPr>
          <p:spPr bwMode="auto">
            <a:xfrm>
              <a:off x="12125867" y="3420033"/>
              <a:ext cx="130379" cy="97784"/>
            </a:xfrm>
            <a:custGeom>
              <a:avLst/>
              <a:gdLst>
                <a:gd name="T0" fmla="*/ 43 w 85"/>
                <a:gd name="T1" fmla="*/ 0 h 64"/>
                <a:gd name="T2" fmla="*/ 0 w 85"/>
                <a:gd name="T3" fmla="*/ 43 h 64"/>
                <a:gd name="T4" fmla="*/ 5 w 85"/>
                <a:gd name="T5" fmla="*/ 63 h 64"/>
                <a:gd name="T6" fmla="*/ 5 w 85"/>
                <a:gd name="T7" fmla="*/ 52 h 64"/>
                <a:gd name="T8" fmla="*/ 7 w 85"/>
                <a:gd name="T9" fmla="*/ 46 h 64"/>
                <a:gd name="T10" fmla="*/ 7 w 85"/>
                <a:gd name="T11" fmla="*/ 43 h 64"/>
                <a:gd name="T12" fmla="*/ 43 w 85"/>
                <a:gd name="T13" fmla="*/ 7 h 64"/>
                <a:gd name="T14" fmla="*/ 78 w 85"/>
                <a:gd name="T15" fmla="*/ 43 h 64"/>
                <a:gd name="T16" fmla="*/ 78 w 85"/>
                <a:gd name="T17" fmla="*/ 47 h 64"/>
                <a:gd name="T18" fmla="*/ 80 w 85"/>
                <a:gd name="T19" fmla="*/ 52 h 64"/>
                <a:gd name="T20" fmla="*/ 80 w 85"/>
                <a:gd name="T21" fmla="*/ 64 h 64"/>
                <a:gd name="T22" fmla="*/ 85 w 85"/>
                <a:gd name="T23" fmla="*/ 43 h 64"/>
                <a:gd name="T24" fmla="*/ 43 w 85"/>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4">
                  <a:moveTo>
                    <a:pt x="43" y="0"/>
                  </a:moveTo>
                  <a:cubicBezTo>
                    <a:pt x="19" y="0"/>
                    <a:pt x="0" y="19"/>
                    <a:pt x="0" y="43"/>
                  </a:cubicBezTo>
                  <a:cubicBezTo>
                    <a:pt x="0" y="50"/>
                    <a:pt x="2" y="57"/>
                    <a:pt x="5" y="63"/>
                  </a:cubicBezTo>
                  <a:cubicBezTo>
                    <a:pt x="5" y="52"/>
                    <a:pt x="5" y="52"/>
                    <a:pt x="5" y="52"/>
                  </a:cubicBezTo>
                  <a:cubicBezTo>
                    <a:pt x="5" y="50"/>
                    <a:pt x="6" y="48"/>
                    <a:pt x="7" y="46"/>
                  </a:cubicBezTo>
                  <a:cubicBezTo>
                    <a:pt x="7" y="45"/>
                    <a:pt x="7" y="44"/>
                    <a:pt x="7" y="43"/>
                  </a:cubicBezTo>
                  <a:cubicBezTo>
                    <a:pt x="7" y="23"/>
                    <a:pt x="23" y="7"/>
                    <a:pt x="43" y="7"/>
                  </a:cubicBezTo>
                  <a:cubicBezTo>
                    <a:pt x="62" y="7"/>
                    <a:pt x="78" y="23"/>
                    <a:pt x="78" y="43"/>
                  </a:cubicBezTo>
                  <a:cubicBezTo>
                    <a:pt x="78" y="44"/>
                    <a:pt x="78" y="46"/>
                    <a:pt x="78" y="47"/>
                  </a:cubicBezTo>
                  <a:cubicBezTo>
                    <a:pt x="79" y="48"/>
                    <a:pt x="80" y="50"/>
                    <a:pt x="80" y="52"/>
                  </a:cubicBezTo>
                  <a:cubicBezTo>
                    <a:pt x="80" y="64"/>
                    <a:pt x="80" y="64"/>
                    <a:pt x="80" y="64"/>
                  </a:cubicBezTo>
                  <a:cubicBezTo>
                    <a:pt x="83" y="58"/>
                    <a:pt x="85" y="50"/>
                    <a:pt x="85" y="43"/>
                  </a:cubicBezTo>
                  <a:cubicBezTo>
                    <a:pt x="85" y="19"/>
                    <a:pt x="66" y="0"/>
                    <a:pt x="43"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18" name="Freeform 92">
              <a:extLst>
                <a:ext uri="{FF2B5EF4-FFF2-40B4-BE49-F238E27FC236}">
                  <a16:creationId xmlns:a16="http://schemas.microsoft.com/office/drawing/2014/main" id="{EA45D053-D165-993F-6ECC-449E85CE8AC0}"/>
                </a:ext>
              </a:extLst>
            </p:cNvPr>
            <p:cNvSpPr>
              <a:spLocks/>
            </p:cNvSpPr>
            <p:nvPr/>
          </p:nvSpPr>
          <p:spPr bwMode="auto">
            <a:xfrm>
              <a:off x="12136439" y="3486104"/>
              <a:ext cx="29071" cy="51975"/>
            </a:xfrm>
            <a:custGeom>
              <a:avLst/>
              <a:gdLst>
                <a:gd name="T0" fmla="*/ 1 w 19"/>
                <a:gd name="T1" fmla="*/ 7 h 34"/>
                <a:gd name="T2" fmla="*/ 0 w 19"/>
                <a:gd name="T3" fmla="*/ 9 h 34"/>
                <a:gd name="T4" fmla="*/ 0 w 19"/>
                <a:gd name="T5" fmla="*/ 20 h 34"/>
                <a:gd name="T6" fmla="*/ 0 w 19"/>
                <a:gd name="T7" fmla="*/ 25 h 34"/>
                <a:gd name="T8" fmla="*/ 14 w 19"/>
                <a:gd name="T9" fmla="*/ 34 h 34"/>
                <a:gd name="T10" fmla="*/ 19 w 19"/>
                <a:gd name="T11" fmla="*/ 34 h 34"/>
                <a:gd name="T12" fmla="*/ 19 w 19"/>
                <a:gd name="T13" fmla="*/ 0 h 34"/>
                <a:gd name="T14" fmla="*/ 14 w 19"/>
                <a:gd name="T15" fmla="*/ 0 h 34"/>
                <a:gd name="T16" fmla="*/ 1 w 19"/>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1" y="7"/>
                  </a:moveTo>
                  <a:cubicBezTo>
                    <a:pt x="1" y="8"/>
                    <a:pt x="0" y="8"/>
                    <a:pt x="0" y="9"/>
                  </a:cubicBezTo>
                  <a:cubicBezTo>
                    <a:pt x="0" y="20"/>
                    <a:pt x="0" y="20"/>
                    <a:pt x="0" y="20"/>
                  </a:cubicBezTo>
                  <a:cubicBezTo>
                    <a:pt x="0" y="25"/>
                    <a:pt x="0" y="25"/>
                    <a:pt x="0" y="25"/>
                  </a:cubicBezTo>
                  <a:cubicBezTo>
                    <a:pt x="0" y="30"/>
                    <a:pt x="6" y="34"/>
                    <a:pt x="14" y="34"/>
                  </a:cubicBezTo>
                  <a:cubicBezTo>
                    <a:pt x="19" y="34"/>
                    <a:pt x="19" y="34"/>
                    <a:pt x="19" y="34"/>
                  </a:cubicBezTo>
                  <a:cubicBezTo>
                    <a:pt x="19" y="0"/>
                    <a:pt x="19" y="0"/>
                    <a:pt x="19" y="0"/>
                  </a:cubicBezTo>
                  <a:cubicBezTo>
                    <a:pt x="14" y="0"/>
                    <a:pt x="14" y="0"/>
                    <a:pt x="14" y="0"/>
                  </a:cubicBezTo>
                  <a:cubicBezTo>
                    <a:pt x="7" y="0"/>
                    <a:pt x="2" y="3"/>
                    <a:pt x="1" y="7"/>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19" name="Freeform 93">
              <a:extLst>
                <a:ext uri="{FF2B5EF4-FFF2-40B4-BE49-F238E27FC236}">
                  <a16:creationId xmlns:a16="http://schemas.microsoft.com/office/drawing/2014/main" id="{710110AE-78AD-4D27-230C-01D7A39464F0}"/>
                </a:ext>
              </a:extLst>
            </p:cNvPr>
            <p:cNvSpPr>
              <a:spLocks/>
            </p:cNvSpPr>
            <p:nvPr/>
          </p:nvSpPr>
          <p:spPr bwMode="auto">
            <a:xfrm>
              <a:off x="12216604" y="3486104"/>
              <a:ext cx="27309" cy="51975"/>
            </a:xfrm>
            <a:custGeom>
              <a:avLst/>
              <a:gdLst>
                <a:gd name="T0" fmla="*/ 18 w 18"/>
                <a:gd name="T1" fmla="*/ 25 h 34"/>
                <a:gd name="T2" fmla="*/ 18 w 18"/>
                <a:gd name="T3" fmla="*/ 20 h 34"/>
                <a:gd name="T4" fmla="*/ 18 w 18"/>
                <a:gd name="T5" fmla="*/ 9 h 34"/>
                <a:gd name="T6" fmla="*/ 18 w 18"/>
                <a:gd name="T7" fmla="*/ 8 h 34"/>
                <a:gd name="T8" fmla="*/ 5 w 18"/>
                <a:gd name="T9" fmla="*/ 0 h 34"/>
                <a:gd name="T10" fmla="*/ 0 w 18"/>
                <a:gd name="T11" fmla="*/ 0 h 34"/>
                <a:gd name="T12" fmla="*/ 0 w 18"/>
                <a:gd name="T13" fmla="*/ 34 h 34"/>
                <a:gd name="T14" fmla="*/ 5 w 18"/>
                <a:gd name="T15" fmla="*/ 34 h 34"/>
                <a:gd name="T16" fmla="*/ 18 w 18"/>
                <a:gd name="T1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4">
                  <a:moveTo>
                    <a:pt x="18" y="25"/>
                  </a:moveTo>
                  <a:cubicBezTo>
                    <a:pt x="18" y="20"/>
                    <a:pt x="18" y="20"/>
                    <a:pt x="18" y="20"/>
                  </a:cubicBezTo>
                  <a:cubicBezTo>
                    <a:pt x="18" y="9"/>
                    <a:pt x="18" y="9"/>
                    <a:pt x="18" y="9"/>
                  </a:cubicBezTo>
                  <a:cubicBezTo>
                    <a:pt x="18" y="9"/>
                    <a:pt x="18" y="8"/>
                    <a:pt x="18" y="8"/>
                  </a:cubicBezTo>
                  <a:cubicBezTo>
                    <a:pt x="18" y="4"/>
                    <a:pt x="12" y="0"/>
                    <a:pt x="5" y="0"/>
                  </a:cubicBezTo>
                  <a:cubicBezTo>
                    <a:pt x="0" y="0"/>
                    <a:pt x="0" y="0"/>
                    <a:pt x="0" y="0"/>
                  </a:cubicBezTo>
                  <a:cubicBezTo>
                    <a:pt x="0" y="34"/>
                    <a:pt x="0" y="34"/>
                    <a:pt x="0" y="34"/>
                  </a:cubicBezTo>
                  <a:cubicBezTo>
                    <a:pt x="5" y="34"/>
                    <a:pt x="5" y="34"/>
                    <a:pt x="5" y="34"/>
                  </a:cubicBezTo>
                  <a:cubicBezTo>
                    <a:pt x="13" y="34"/>
                    <a:pt x="18" y="30"/>
                    <a:pt x="18" y="2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20" name="Freeform 94">
              <a:extLst>
                <a:ext uri="{FF2B5EF4-FFF2-40B4-BE49-F238E27FC236}">
                  <a16:creationId xmlns:a16="http://schemas.microsoft.com/office/drawing/2014/main" id="{EE5421D5-2C74-19C5-D8AD-D02F98ECE84B}"/>
                </a:ext>
              </a:extLst>
            </p:cNvPr>
            <p:cNvSpPr>
              <a:spLocks/>
            </p:cNvSpPr>
            <p:nvPr/>
          </p:nvSpPr>
          <p:spPr bwMode="auto">
            <a:xfrm>
              <a:off x="12901975" y="4524729"/>
              <a:ext cx="33476" cy="68713"/>
            </a:xfrm>
            <a:custGeom>
              <a:avLst/>
              <a:gdLst>
                <a:gd name="T0" fmla="*/ 0 w 38"/>
                <a:gd name="T1" fmla="*/ 78 h 78"/>
                <a:gd name="T2" fmla="*/ 38 w 38"/>
                <a:gd name="T3" fmla="*/ 32 h 78"/>
                <a:gd name="T4" fmla="*/ 0 w 38"/>
                <a:gd name="T5" fmla="*/ 0 h 78"/>
                <a:gd name="T6" fmla="*/ 0 w 38"/>
                <a:gd name="T7" fmla="*/ 78 h 78"/>
              </a:gdLst>
              <a:ahLst/>
              <a:cxnLst>
                <a:cxn ang="0">
                  <a:pos x="T0" y="T1"/>
                </a:cxn>
                <a:cxn ang="0">
                  <a:pos x="T2" y="T3"/>
                </a:cxn>
                <a:cxn ang="0">
                  <a:pos x="T4" y="T5"/>
                </a:cxn>
                <a:cxn ang="0">
                  <a:pos x="T6" y="T7"/>
                </a:cxn>
              </a:cxnLst>
              <a:rect l="0" t="0" r="r" b="b"/>
              <a:pathLst>
                <a:path w="38" h="78">
                  <a:moveTo>
                    <a:pt x="0" y="78"/>
                  </a:moveTo>
                  <a:lnTo>
                    <a:pt x="38" y="32"/>
                  </a:lnTo>
                  <a:lnTo>
                    <a:pt x="0" y="0"/>
                  </a:lnTo>
                  <a:lnTo>
                    <a:pt x="0" y="78"/>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21" name="Freeform 95">
              <a:extLst>
                <a:ext uri="{FF2B5EF4-FFF2-40B4-BE49-F238E27FC236}">
                  <a16:creationId xmlns:a16="http://schemas.microsoft.com/office/drawing/2014/main" id="{AAB8AF42-5E8D-9415-EC31-EBAEF5F4C819}"/>
                </a:ext>
              </a:extLst>
            </p:cNvPr>
            <p:cNvSpPr>
              <a:spLocks/>
            </p:cNvSpPr>
            <p:nvPr/>
          </p:nvSpPr>
          <p:spPr bwMode="auto">
            <a:xfrm>
              <a:off x="12983021" y="4524729"/>
              <a:ext cx="35238" cy="68713"/>
            </a:xfrm>
            <a:custGeom>
              <a:avLst/>
              <a:gdLst>
                <a:gd name="T0" fmla="*/ 40 w 40"/>
                <a:gd name="T1" fmla="*/ 78 h 78"/>
                <a:gd name="T2" fmla="*/ 40 w 40"/>
                <a:gd name="T3" fmla="*/ 0 h 78"/>
                <a:gd name="T4" fmla="*/ 0 w 40"/>
                <a:gd name="T5" fmla="*/ 32 h 78"/>
                <a:gd name="T6" fmla="*/ 40 w 40"/>
                <a:gd name="T7" fmla="*/ 78 h 78"/>
              </a:gdLst>
              <a:ahLst/>
              <a:cxnLst>
                <a:cxn ang="0">
                  <a:pos x="T0" y="T1"/>
                </a:cxn>
                <a:cxn ang="0">
                  <a:pos x="T2" y="T3"/>
                </a:cxn>
                <a:cxn ang="0">
                  <a:pos x="T4" y="T5"/>
                </a:cxn>
                <a:cxn ang="0">
                  <a:pos x="T6" y="T7"/>
                </a:cxn>
              </a:cxnLst>
              <a:rect l="0" t="0" r="r" b="b"/>
              <a:pathLst>
                <a:path w="40" h="78">
                  <a:moveTo>
                    <a:pt x="40" y="78"/>
                  </a:moveTo>
                  <a:lnTo>
                    <a:pt x="40" y="0"/>
                  </a:lnTo>
                  <a:lnTo>
                    <a:pt x="0" y="32"/>
                  </a:lnTo>
                  <a:lnTo>
                    <a:pt x="40" y="78"/>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22" name="Freeform 96">
              <a:extLst>
                <a:ext uri="{FF2B5EF4-FFF2-40B4-BE49-F238E27FC236}">
                  <a16:creationId xmlns:a16="http://schemas.microsoft.com/office/drawing/2014/main" id="{EAAD28FD-B02F-CDE9-C162-F8C687E7AB74}"/>
                </a:ext>
              </a:extLst>
            </p:cNvPr>
            <p:cNvSpPr>
              <a:spLocks/>
            </p:cNvSpPr>
            <p:nvPr/>
          </p:nvSpPr>
          <p:spPr bwMode="auto">
            <a:xfrm>
              <a:off x="13018259" y="4595205"/>
              <a:ext cx="0" cy="176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23" name="Freeform 97">
              <a:extLst>
                <a:ext uri="{FF2B5EF4-FFF2-40B4-BE49-F238E27FC236}">
                  <a16:creationId xmlns:a16="http://schemas.microsoft.com/office/drawing/2014/main" id="{B58FA83D-DAD6-1F39-EDCE-15C46CBB9884}"/>
                </a:ext>
              </a:extLst>
            </p:cNvPr>
            <p:cNvSpPr>
              <a:spLocks/>
            </p:cNvSpPr>
            <p:nvPr/>
          </p:nvSpPr>
          <p:spPr bwMode="auto">
            <a:xfrm>
              <a:off x="12901975" y="4595205"/>
              <a:ext cx="0" cy="176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24" name="Freeform 98">
              <a:extLst>
                <a:ext uri="{FF2B5EF4-FFF2-40B4-BE49-F238E27FC236}">
                  <a16:creationId xmlns:a16="http://schemas.microsoft.com/office/drawing/2014/main" id="{E91186AA-ECD3-BD54-0F31-0942F2C8A06A}"/>
                </a:ext>
              </a:extLst>
            </p:cNvPr>
            <p:cNvSpPr>
              <a:spLocks/>
            </p:cNvSpPr>
            <p:nvPr/>
          </p:nvSpPr>
          <p:spPr bwMode="auto">
            <a:xfrm>
              <a:off x="12902855" y="4553800"/>
              <a:ext cx="111880" cy="43166"/>
            </a:xfrm>
            <a:custGeom>
              <a:avLst/>
              <a:gdLst>
                <a:gd name="T0" fmla="*/ 127 w 127"/>
                <a:gd name="T1" fmla="*/ 49 h 49"/>
                <a:gd name="T2" fmla="*/ 127 w 127"/>
                <a:gd name="T3" fmla="*/ 47 h 49"/>
                <a:gd name="T4" fmla="*/ 89 w 127"/>
                <a:gd name="T5" fmla="*/ 0 h 49"/>
                <a:gd name="T6" fmla="*/ 65 w 127"/>
                <a:gd name="T7" fmla="*/ 21 h 49"/>
                <a:gd name="T8" fmla="*/ 40 w 127"/>
                <a:gd name="T9" fmla="*/ 0 h 49"/>
                <a:gd name="T10" fmla="*/ 0 w 127"/>
                <a:gd name="T11" fmla="*/ 47 h 49"/>
                <a:gd name="T12" fmla="*/ 0 w 127"/>
                <a:gd name="T13" fmla="*/ 49 h 49"/>
                <a:gd name="T14" fmla="*/ 127 w 127"/>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49">
                  <a:moveTo>
                    <a:pt x="127" y="49"/>
                  </a:moveTo>
                  <a:lnTo>
                    <a:pt x="127" y="47"/>
                  </a:lnTo>
                  <a:lnTo>
                    <a:pt x="89" y="0"/>
                  </a:lnTo>
                  <a:lnTo>
                    <a:pt x="65" y="21"/>
                  </a:lnTo>
                  <a:lnTo>
                    <a:pt x="40" y="0"/>
                  </a:lnTo>
                  <a:lnTo>
                    <a:pt x="0" y="47"/>
                  </a:lnTo>
                  <a:lnTo>
                    <a:pt x="0" y="49"/>
                  </a:lnTo>
                  <a:lnTo>
                    <a:pt x="127" y="49"/>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25" name="Freeform 99">
              <a:extLst>
                <a:ext uri="{FF2B5EF4-FFF2-40B4-BE49-F238E27FC236}">
                  <a16:creationId xmlns:a16="http://schemas.microsoft.com/office/drawing/2014/main" id="{AD96B101-57D3-A633-9A06-04EEA1539B4B}"/>
                </a:ext>
              </a:extLst>
            </p:cNvPr>
            <p:cNvSpPr>
              <a:spLocks/>
            </p:cNvSpPr>
            <p:nvPr/>
          </p:nvSpPr>
          <p:spPr bwMode="auto">
            <a:xfrm>
              <a:off x="12904618" y="4523849"/>
              <a:ext cx="110117" cy="44047"/>
            </a:xfrm>
            <a:custGeom>
              <a:avLst/>
              <a:gdLst>
                <a:gd name="T0" fmla="*/ 37 w 125"/>
                <a:gd name="T1" fmla="*/ 29 h 50"/>
                <a:gd name="T2" fmla="*/ 38 w 125"/>
                <a:gd name="T3" fmla="*/ 31 h 50"/>
                <a:gd name="T4" fmla="*/ 40 w 125"/>
                <a:gd name="T5" fmla="*/ 33 h 50"/>
                <a:gd name="T6" fmla="*/ 63 w 125"/>
                <a:gd name="T7" fmla="*/ 50 h 50"/>
                <a:gd name="T8" fmla="*/ 83 w 125"/>
                <a:gd name="T9" fmla="*/ 33 h 50"/>
                <a:gd name="T10" fmla="*/ 85 w 125"/>
                <a:gd name="T11" fmla="*/ 31 h 50"/>
                <a:gd name="T12" fmla="*/ 87 w 125"/>
                <a:gd name="T13" fmla="*/ 29 h 50"/>
                <a:gd name="T14" fmla="*/ 125 w 125"/>
                <a:gd name="T15" fmla="*/ 0 h 50"/>
                <a:gd name="T16" fmla="*/ 0 w 125"/>
                <a:gd name="T17" fmla="*/ 0 h 50"/>
                <a:gd name="T18" fmla="*/ 37 w 125"/>
                <a:gd name="T19"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50">
                  <a:moveTo>
                    <a:pt x="37" y="29"/>
                  </a:moveTo>
                  <a:lnTo>
                    <a:pt x="38" y="31"/>
                  </a:lnTo>
                  <a:lnTo>
                    <a:pt x="40" y="33"/>
                  </a:lnTo>
                  <a:lnTo>
                    <a:pt x="63" y="50"/>
                  </a:lnTo>
                  <a:lnTo>
                    <a:pt x="83" y="33"/>
                  </a:lnTo>
                  <a:lnTo>
                    <a:pt x="85" y="31"/>
                  </a:lnTo>
                  <a:lnTo>
                    <a:pt x="87" y="29"/>
                  </a:lnTo>
                  <a:lnTo>
                    <a:pt x="125" y="0"/>
                  </a:lnTo>
                  <a:lnTo>
                    <a:pt x="0" y="0"/>
                  </a:lnTo>
                  <a:lnTo>
                    <a:pt x="37" y="29"/>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26" name="Freeform 101">
              <a:extLst>
                <a:ext uri="{FF2B5EF4-FFF2-40B4-BE49-F238E27FC236}">
                  <a16:creationId xmlns:a16="http://schemas.microsoft.com/office/drawing/2014/main" id="{C53E3627-36E7-33BD-9A3B-A10DDF01EC04}"/>
                </a:ext>
              </a:extLst>
            </p:cNvPr>
            <p:cNvSpPr>
              <a:spLocks/>
            </p:cNvSpPr>
            <p:nvPr/>
          </p:nvSpPr>
          <p:spPr bwMode="auto">
            <a:xfrm>
              <a:off x="12657074" y="3818217"/>
              <a:ext cx="59023" cy="100427"/>
            </a:xfrm>
            <a:custGeom>
              <a:avLst/>
              <a:gdLst>
                <a:gd name="T0" fmla="*/ 0 w 39"/>
                <a:gd name="T1" fmla="*/ 46 h 66"/>
                <a:gd name="T2" fmla="*/ 0 w 39"/>
                <a:gd name="T3" fmla="*/ 55 h 66"/>
                <a:gd name="T4" fmla="*/ 11 w 39"/>
                <a:gd name="T5" fmla="*/ 66 h 66"/>
                <a:gd name="T6" fmla="*/ 27 w 39"/>
                <a:gd name="T7" fmla="*/ 66 h 66"/>
                <a:gd name="T8" fmla="*/ 39 w 39"/>
                <a:gd name="T9" fmla="*/ 55 h 66"/>
                <a:gd name="T10" fmla="*/ 39 w 39"/>
                <a:gd name="T11" fmla="*/ 46 h 66"/>
                <a:gd name="T12" fmla="*/ 25 w 39"/>
                <a:gd name="T13" fmla="*/ 46 h 66"/>
                <a:gd name="T14" fmla="*/ 25 w 39"/>
                <a:gd name="T15" fmla="*/ 38 h 66"/>
                <a:gd name="T16" fmla="*/ 39 w 39"/>
                <a:gd name="T17" fmla="*/ 38 h 66"/>
                <a:gd name="T18" fmla="*/ 39 w 39"/>
                <a:gd name="T19" fmla="*/ 25 h 66"/>
                <a:gd name="T20" fmla="*/ 25 w 39"/>
                <a:gd name="T21" fmla="*/ 25 h 66"/>
                <a:gd name="T22" fmla="*/ 25 w 39"/>
                <a:gd name="T23" fmla="*/ 17 h 66"/>
                <a:gd name="T24" fmla="*/ 39 w 39"/>
                <a:gd name="T25" fmla="*/ 17 h 66"/>
                <a:gd name="T26" fmla="*/ 39 w 39"/>
                <a:gd name="T27" fmla="*/ 11 h 66"/>
                <a:gd name="T28" fmla="*/ 27 w 39"/>
                <a:gd name="T29" fmla="*/ 0 h 66"/>
                <a:gd name="T30" fmla="*/ 11 w 39"/>
                <a:gd name="T31" fmla="*/ 0 h 66"/>
                <a:gd name="T32" fmla="*/ 0 w 39"/>
                <a:gd name="T33" fmla="*/ 11 h 66"/>
                <a:gd name="T34" fmla="*/ 0 w 39"/>
                <a:gd name="T35" fmla="*/ 17 h 66"/>
                <a:gd name="T36" fmla="*/ 14 w 39"/>
                <a:gd name="T37" fmla="*/ 17 h 66"/>
                <a:gd name="T38" fmla="*/ 14 w 39"/>
                <a:gd name="T39" fmla="*/ 25 h 66"/>
                <a:gd name="T40" fmla="*/ 0 w 39"/>
                <a:gd name="T41" fmla="*/ 25 h 66"/>
                <a:gd name="T42" fmla="*/ 0 w 39"/>
                <a:gd name="T43" fmla="*/ 38 h 66"/>
                <a:gd name="T44" fmla="*/ 14 w 39"/>
                <a:gd name="T45" fmla="*/ 38 h 66"/>
                <a:gd name="T46" fmla="*/ 14 w 39"/>
                <a:gd name="T47" fmla="*/ 46 h 66"/>
                <a:gd name="T48" fmla="*/ 0 w 39"/>
                <a:gd name="T49"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66">
                  <a:moveTo>
                    <a:pt x="0" y="46"/>
                  </a:moveTo>
                  <a:cubicBezTo>
                    <a:pt x="0" y="55"/>
                    <a:pt x="0" y="55"/>
                    <a:pt x="0" y="55"/>
                  </a:cubicBezTo>
                  <a:cubicBezTo>
                    <a:pt x="0" y="61"/>
                    <a:pt x="5" y="66"/>
                    <a:pt x="11" y="66"/>
                  </a:cubicBezTo>
                  <a:cubicBezTo>
                    <a:pt x="27" y="66"/>
                    <a:pt x="27" y="66"/>
                    <a:pt x="27" y="66"/>
                  </a:cubicBezTo>
                  <a:cubicBezTo>
                    <a:pt x="34" y="66"/>
                    <a:pt x="39" y="61"/>
                    <a:pt x="39" y="55"/>
                  </a:cubicBezTo>
                  <a:cubicBezTo>
                    <a:pt x="39" y="46"/>
                    <a:pt x="39" y="46"/>
                    <a:pt x="39" y="46"/>
                  </a:cubicBezTo>
                  <a:cubicBezTo>
                    <a:pt x="25" y="46"/>
                    <a:pt x="25" y="46"/>
                    <a:pt x="25" y="46"/>
                  </a:cubicBezTo>
                  <a:cubicBezTo>
                    <a:pt x="25" y="38"/>
                    <a:pt x="25" y="38"/>
                    <a:pt x="25" y="38"/>
                  </a:cubicBezTo>
                  <a:cubicBezTo>
                    <a:pt x="39" y="38"/>
                    <a:pt x="39" y="38"/>
                    <a:pt x="39" y="38"/>
                  </a:cubicBezTo>
                  <a:cubicBezTo>
                    <a:pt x="39" y="25"/>
                    <a:pt x="39" y="25"/>
                    <a:pt x="39" y="25"/>
                  </a:cubicBezTo>
                  <a:cubicBezTo>
                    <a:pt x="25" y="25"/>
                    <a:pt x="25" y="25"/>
                    <a:pt x="25" y="25"/>
                  </a:cubicBezTo>
                  <a:cubicBezTo>
                    <a:pt x="25" y="17"/>
                    <a:pt x="25" y="17"/>
                    <a:pt x="25" y="17"/>
                  </a:cubicBezTo>
                  <a:cubicBezTo>
                    <a:pt x="39" y="17"/>
                    <a:pt x="39" y="17"/>
                    <a:pt x="39" y="17"/>
                  </a:cubicBezTo>
                  <a:cubicBezTo>
                    <a:pt x="39" y="11"/>
                    <a:pt x="39" y="11"/>
                    <a:pt x="39" y="11"/>
                  </a:cubicBezTo>
                  <a:cubicBezTo>
                    <a:pt x="39" y="5"/>
                    <a:pt x="34" y="0"/>
                    <a:pt x="27" y="0"/>
                  </a:cubicBezTo>
                  <a:cubicBezTo>
                    <a:pt x="11" y="0"/>
                    <a:pt x="11" y="0"/>
                    <a:pt x="11" y="0"/>
                  </a:cubicBezTo>
                  <a:cubicBezTo>
                    <a:pt x="5" y="0"/>
                    <a:pt x="0" y="5"/>
                    <a:pt x="0" y="11"/>
                  </a:cubicBezTo>
                  <a:cubicBezTo>
                    <a:pt x="0" y="17"/>
                    <a:pt x="0" y="17"/>
                    <a:pt x="0" y="17"/>
                  </a:cubicBezTo>
                  <a:cubicBezTo>
                    <a:pt x="14" y="17"/>
                    <a:pt x="14" y="17"/>
                    <a:pt x="14" y="17"/>
                  </a:cubicBezTo>
                  <a:cubicBezTo>
                    <a:pt x="14" y="25"/>
                    <a:pt x="14" y="25"/>
                    <a:pt x="14" y="25"/>
                  </a:cubicBezTo>
                  <a:cubicBezTo>
                    <a:pt x="0" y="25"/>
                    <a:pt x="0" y="25"/>
                    <a:pt x="0" y="25"/>
                  </a:cubicBezTo>
                  <a:cubicBezTo>
                    <a:pt x="0" y="38"/>
                    <a:pt x="0" y="38"/>
                    <a:pt x="0" y="38"/>
                  </a:cubicBezTo>
                  <a:cubicBezTo>
                    <a:pt x="14" y="38"/>
                    <a:pt x="14" y="38"/>
                    <a:pt x="14" y="38"/>
                  </a:cubicBezTo>
                  <a:cubicBezTo>
                    <a:pt x="14" y="46"/>
                    <a:pt x="14" y="46"/>
                    <a:pt x="14" y="46"/>
                  </a:cubicBezTo>
                  <a:lnTo>
                    <a:pt x="0" y="46"/>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27" name="Freeform 102">
              <a:extLst>
                <a:ext uri="{FF2B5EF4-FFF2-40B4-BE49-F238E27FC236}">
                  <a16:creationId xmlns:a16="http://schemas.microsoft.com/office/drawing/2014/main" id="{400CF935-A00D-E2C8-D886-8DAB10673E52}"/>
                </a:ext>
              </a:extLst>
            </p:cNvPr>
            <p:cNvSpPr>
              <a:spLocks/>
            </p:cNvSpPr>
            <p:nvPr/>
          </p:nvSpPr>
          <p:spPr bwMode="auto">
            <a:xfrm>
              <a:off x="12638574" y="3908072"/>
              <a:ext cx="95141" cy="62546"/>
            </a:xfrm>
            <a:custGeom>
              <a:avLst/>
              <a:gdLst>
                <a:gd name="T0" fmla="*/ 0 w 62"/>
                <a:gd name="T1" fmla="*/ 2 h 41"/>
                <a:gd name="T2" fmla="*/ 20 w 62"/>
                <a:gd name="T3" fmla="*/ 19 h 41"/>
                <a:gd name="T4" fmla="*/ 27 w 62"/>
                <a:gd name="T5" fmla="*/ 19 h 41"/>
                <a:gd name="T6" fmla="*/ 27 w 62"/>
                <a:gd name="T7" fmla="*/ 32 h 41"/>
                <a:gd name="T8" fmla="*/ 19 w 62"/>
                <a:gd name="T9" fmla="*/ 32 h 41"/>
                <a:gd name="T10" fmla="*/ 19 w 62"/>
                <a:gd name="T11" fmla="*/ 41 h 41"/>
                <a:gd name="T12" fmla="*/ 43 w 62"/>
                <a:gd name="T13" fmla="*/ 41 h 41"/>
                <a:gd name="T14" fmla="*/ 43 w 62"/>
                <a:gd name="T15" fmla="*/ 32 h 41"/>
                <a:gd name="T16" fmla="*/ 35 w 62"/>
                <a:gd name="T17" fmla="*/ 32 h 41"/>
                <a:gd name="T18" fmla="*/ 35 w 62"/>
                <a:gd name="T19" fmla="*/ 19 h 41"/>
                <a:gd name="T20" fmla="*/ 42 w 62"/>
                <a:gd name="T21" fmla="*/ 19 h 41"/>
                <a:gd name="T22" fmla="*/ 62 w 62"/>
                <a:gd name="T23" fmla="*/ 2 h 41"/>
                <a:gd name="T24" fmla="*/ 54 w 62"/>
                <a:gd name="T25" fmla="*/ 0 h 41"/>
                <a:gd name="T26" fmla="*/ 42 w 62"/>
                <a:gd name="T27" fmla="*/ 11 h 41"/>
                <a:gd name="T28" fmla="*/ 20 w 62"/>
                <a:gd name="T29" fmla="*/ 11 h 41"/>
                <a:gd name="T30" fmla="*/ 8 w 62"/>
                <a:gd name="T31" fmla="*/ 0 h 41"/>
                <a:gd name="T32" fmla="*/ 0 w 62"/>
                <a:gd name="T33"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41">
                  <a:moveTo>
                    <a:pt x="0" y="2"/>
                  </a:moveTo>
                  <a:cubicBezTo>
                    <a:pt x="2" y="12"/>
                    <a:pt x="11" y="19"/>
                    <a:pt x="20" y="19"/>
                  </a:cubicBezTo>
                  <a:cubicBezTo>
                    <a:pt x="27" y="19"/>
                    <a:pt x="27" y="19"/>
                    <a:pt x="27" y="19"/>
                  </a:cubicBezTo>
                  <a:cubicBezTo>
                    <a:pt x="27" y="32"/>
                    <a:pt x="27" y="32"/>
                    <a:pt x="27" y="32"/>
                  </a:cubicBezTo>
                  <a:cubicBezTo>
                    <a:pt x="19" y="32"/>
                    <a:pt x="19" y="32"/>
                    <a:pt x="19" y="32"/>
                  </a:cubicBezTo>
                  <a:cubicBezTo>
                    <a:pt x="19" y="41"/>
                    <a:pt x="19" y="41"/>
                    <a:pt x="19" y="41"/>
                  </a:cubicBezTo>
                  <a:cubicBezTo>
                    <a:pt x="43" y="41"/>
                    <a:pt x="43" y="41"/>
                    <a:pt x="43" y="41"/>
                  </a:cubicBezTo>
                  <a:cubicBezTo>
                    <a:pt x="43" y="32"/>
                    <a:pt x="43" y="32"/>
                    <a:pt x="43" y="32"/>
                  </a:cubicBezTo>
                  <a:cubicBezTo>
                    <a:pt x="35" y="32"/>
                    <a:pt x="35" y="32"/>
                    <a:pt x="35" y="32"/>
                  </a:cubicBezTo>
                  <a:cubicBezTo>
                    <a:pt x="35" y="19"/>
                    <a:pt x="35" y="19"/>
                    <a:pt x="35" y="19"/>
                  </a:cubicBezTo>
                  <a:cubicBezTo>
                    <a:pt x="42" y="19"/>
                    <a:pt x="42" y="19"/>
                    <a:pt x="42" y="19"/>
                  </a:cubicBezTo>
                  <a:cubicBezTo>
                    <a:pt x="52" y="19"/>
                    <a:pt x="60" y="10"/>
                    <a:pt x="62" y="2"/>
                  </a:cubicBezTo>
                  <a:cubicBezTo>
                    <a:pt x="54" y="0"/>
                    <a:pt x="54" y="0"/>
                    <a:pt x="54" y="0"/>
                  </a:cubicBezTo>
                  <a:cubicBezTo>
                    <a:pt x="53" y="5"/>
                    <a:pt x="48" y="11"/>
                    <a:pt x="42" y="11"/>
                  </a:cubicBezTo>
                  <a:cubicBezTo>
                    <a:pt x="20" y="11"/>
                    <a:pt x="20" y="11"/>
                    <a:pt x="20" y="11"/>
                  </a:cubicBezTo>
                  <a:cubicBezTo>
                    <a:pt x="15" y="11"/>
                    <a:pt x="9" y="6"/>
                    <a:pt x="8" y="0"/>
                  </a:cubicBezTo>
                  <a:lnTo>
                    <a:pt x="0" y="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28" name="Freeform 103">
              <a:extLst>
                <a:ext uri="{FF2B5EF4-FFF2-40B4-BE49-F238E27FC236}">
                  <a16:creationId xmlns:a16="http://schemas.microsoft.com/office/drawing/2014/main" id="{45543CD5-A60C-B936-C00D-6619693EC236}"/>
                </a:ext>
              </a:extLst>
            </p:cNvPr>
            <p:cNvSpPr>
              <a:spLocks noEditPoints="1"/>
            </p:cNvSpPr>
            <p:nvPr/>
          </p:nvSpPr>
          <p:spPr bwMode="auto">
            <a:xfrm>
              <a:off x="11882729" y="4711488"/>
              <a:ext cx="113641" cy="105713"/>
            </a:xfrm>
            <a:custGeom>
              <a:avLst/>
              <a:gdLst>
                <a:gd name="T0" fmla="*/ 70 w 74"/>
                <a:gd name="T1" fmla="*/ 69 h 69"/>
                <a:gd name="T2" fmla="*/ 70 w 74"/>
                <a:gd name="T3" fmla="*/ 64 h 69"/>
                <a:gd name="T4" fmla="*/ 74 w 74"/>
                <a:gd name="T5" fmla="*/ 10 h 69"/>
                <a:gd name="T6" fmla="*/ 65 w 74"/>
                <a:gd name="T7" fmla="*/ 18 h 69"/>
                <a:gd name="T8" fmla="*/ 65 w 74"/>
                <a:gd name="T9" fmla="*/ 27 h 69"/>
                <a:gd name="T10" fmla="*/ 65 w 74"/>
                <a:gd name="T11" fmla="*/ 33 h 69"/>
                <a:gd name="T12" fmla="*/ 65 w 74"/>
                <a:gd name="T13" fmla="*/ 41 h 69"/>
                <a:gd name="T14" fmla="*/ 32 w 74"/>
                <a:gd name="T15" fmla="*/ 3 h 69"/>
                <a:gd name="T16" fmla="*/ 31 w 74"/>
                <a:gd name="T17" fmla="*/ 4 h 69"/>
                <a:gd name="T18" fmla="*/ 31 w 74"/>
                <a:gd name="T19" fmla="*/ 64 h 69"/>
                <a:gd name="T20" fmla="*/ 61 w 74"/>
                <a:gd name="T21" fmla="*/ 64 h 69"/>
                <a:gd name="T22" fmla="*/ 65 w 74"/>
                <a:gd name="T23" fmla="*/ 69 h 69"/>
                <a:gd name="T24" fmla="*/ 61 w 74"/>
                <a:gd name="T25" fmla="*/ 37 h 69"/>
                <a:gd name="T26" fmla="*/ 65 w 74"/>
                <a:gd name="T27" fmla="*/ 27 h 69"/>
                <a:gd name="T28" fmla="*/ 61 w 74"/>
                <a:gd name="T29" fmla="*/ 23 h 69"/>
                <a:gd name="T30" fmla="*/ 65 w 74"/>
                <a:gd name="T31" fmla="*/ 10 h 69"/>
                <a:gd name="T32" fmla="*/ 31 w 74"/>
                <a:gd name="T33" fmla="*/ 17 h 69"/>
                <a:gd name="T34" fmla="*/ 53 w 74"/>
                <a:gd name="T35" fmla="*/ 57 h 69"/>
                <a:gd name="T36" fmla="*/ 31 w 74"/>
                <a:gd name="T37" fmla="*/ 57 h 69"/>
                <a:gd name="T38" fmla="*/ 65 w 74"/>
                <a:gd name="T39" fmla="*/ 33 h 69"/>
                <a:gd name="T40" fmla="*/ 31 w 74"/>
                <a:gd name="T41" fmla="*/ 2 h 69"/>
                <a:gd name="T42" fmla="*/ 16 w 74"/>
                <a:gd name="T43" fmla="*/ 10 h 69"/>
                <a:gd name="T44" fmla="*/ 0 w 74"/>
                <a:gd name="T45" fmla="*/ 3 h 69"/>
                <a:gd name="T46" fmla="*/ 10 w 74"/>
                <a:gd name="T47" fmla="*/ 10 h 69"/>
                <a:gd name="T48" fmla="*/ 1 w 74"/>
                <a:gd name="T49" fmla="*/ 64 h 69"/>
                <a:gd name="T50" fmla="*/ 7 w 74"/>
                <a:gd name="T51" fmla="*/ 64 h 69"/>
                <a:gd name="T52" fmla="*/ 16 w 74"/>
                <a:gd name="T53" fmla="*/ 69 h 69"/>
                <a:gd name="T54" fmla="*/ 16 w 74"/>
                <a:gd name="T55" fmla="*/ 64 h 69"/>
                <a:gd name="T56" fmla="*/ 31 w 74"/>
                <a:gd name="T57" fmla="*/ 57 h 69"/>
                <a:gd name="T58" fmla="*/ 8 w 74"/>
                <a:gd name="T59" fmla="*/ 17 h 69"/>
                <a:gd name="T60" fmla="*/ 31 w 74"/>
                <a:gd name="T61" fmla="*/ 10 h 69"/>
                <a:gd name="T62" fmla="*/ 23 w 74"/>
                <a:gd name="T63" fmla="*/ 10 h 69"/>
                <a:gd name="T64" fmla="*/ 31 w 74"/>
                <a:gd name="T65"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9">
                  <a:moveTo>
                    <a:pt x="65" y="69"/>
                  </a:moveTo>
                  <a:cubicBezTo>
                    <a:pt x="70" y="69"/>
                    <a:pt x="70" y="69"/>
                    <a:pt x="70" y="69"/>
                  </a:cubicBezTo>
                  <a:cubicBezTo>
                    <a:pt x="70" y="64"/>
                    <a:pt x="70" y="64"/>
                    <a:pt x="70" y="64"/>
                  </a:cubicBezTo>
                  <a:cubicBezTo>
                    <a:pt x="70" y="64"/>
                    <a:pt x="70" y="64"/>
                    <a:pt x="70" y="64"/>
                  </a:cubicBezTo>
                  <a:cubicBezTo>
                    <a:pt x="74" y="64"/>
                    <a:pt x="74" y="64"/>
                    <a:pt x="74" y="64"/>
                  </a:cubicBezTo>
                  <a:cubicBezTo>
                    <a:pt x="74" y="10"/>
                    <a:pt x="74" y="10"/>
                    <a:pt x="74" y="10"/>
                  </a:cubicBezTo>
                  <a:cubicBezTo>
                    <a:pt x="65" y="10"/>
                    <a:pt x="65" y="10"/>
                    <a:pt x="65" y="10"/>
                  </a:cubicBezTo>
                  <a:cubicBezTo>
                    <a:pt x="65" y="18"/>
                    <a:pt x="65" y="18"/>
                    <a:pt x="65" y="18"/>
                  </a:cubicBezTo>
                  <a:cubicBezTo>
                    <a:pt x="67" y="18"/>
                    <a:pt x="69" y="20"/>
                    <a:pt x="69" y="23"/>
                  </a:cubicBezTo>
                  <a:cubicBezTo>
                    <a:pt x="69" y="25"/>
                    <a:pt x="67" y="27"/>
                    <a:pt x="65" y="27"/>
                  </a:cubicBezTo>
                  <a:cubicBezTo>
                    <a:pt x="65" y="33"/>
                    <a:pt x="65" y="33"/>
                    <a:pt x="65" y="33"/>
                  </a:cubicBezTo>
                  <a:cubicBezTo>
                    <a:pt x="65" y="33"/>
                    <a:pt x="65" y="33"/>
                    <a:pt x="65" y="33"/>
                  </a:cubicBezTo>
                  <a:cubicBezTo>
                    <a:pt x="67" y="33"/>
                    <a:pt x="69" y="35"/>
                    <a:pt x="69" y="37"/>
                  </a:cubicBezTo>
                  <a:cubicBezTo>
                    <a:pt x="69" y="39"/>
                    <a:pt x="67" y="41"/>
                    <a:pt x="65" y="41"/>
                  </a:cubicBezTo>
                  <a:lnTo>
                    <a:pt x="65" y="69"/>
                  </a:lnTo>
                  <a:close/>
                  <a:moveTo>
                    <a:pt x="32" y="3"/>
                  </a:moveTo>
                  <a:cubicBezTo>
                    <a:pt x="31" y="2"/>
                    <a:pt x="31" y="2"/>
                    <a:pt x="31" y="2"/>
                  </a:cubicBezTo>
                  <a:cubicBezTo>
                    <a:pt x="31" y="4"/>
                    <a:pt x="31" y="4"/>
                    <a:pt x="31" y="4"/>
                  </a:cubicBezTo>
                  <a:cubicBezTo>
                    <a:pt x="32" y="3"/>
                    <a:pt x="32" y="3"/>
                    <a:pt x="32" y="3"/>
                  </a:cubicBezTo>
                  <a:close/>
                  <a:moveTo>
                    <a:pt x="31" y="64"/>
                  </a:moveTo>
                  <a:cubicBezTo>
                    <a:pt x="61" y="64"/>
                    <a:pt x="61" y="64"/>
                    <a:pt x="61" y="64"/>
                  </a:cubicBezTo>
                  <a:cubicBezTo>
                    <a:pt x="61" y="64"/>
                    <a:pt x="61" y="64"/>
                    <a:pt x="61" y="64"/>
                  </a:cubicBezTo>
                  <a:cubicBezTo>
                    <a:pt x="61" y="69"/>
                    <a:pt x="61" y="69"/>
                    <a:pt x="61" y="69"/>
                  </a:cubicBezTo>
                  <a:cubicBezTo>
                    <a:pt x="65" y="69"/>
                    <a:pt x="65" y="69"/>
                    <a:pt x="65" y="69"/>
                  </a:cubicBezTo>
                  <a:cubicBezTo>
                    <a:pt x="65" y="41"/>
                    <a:pt x="65" y="41"/>
                    <a:pt x="65" y="41"/>
                  </a:cubicBezTo>
                  <a:cubicBezTo>
                    <a:pt x="63" y="41"/>
                    <a:pt x="61" y="39"/>
                    <a:pt x="61" y="37"/>
                  </a:cubicBezTo>
                  <a:cubicBezTo>
                    <a:pt x="61" y="35"/>
                    <a:pt x="63" y="33"/>
                    <a:pt x="65" y="33"/>
                  </a:cubicBezTo>
                  <a:cubicBezTo>
                    <a:pt x="65" y="27"/>
                    <a:pt x="65" y="27"/>
                    <a:pt x="65" y="27"/>
                  </a:cubicBezTo>
                  <a:cubicBezTo>
                    <a:pt x="63" y="27"/>
                    <a:pt x="61" y="25"/>
                    <a:pt x="61" y="23"/>
                  </a:cubicBezTo>
                  <a:cubicBezTo>
                    <a:pt x="61" y="23"/>
                    <a:pt x="61" y="23"/>
                    <a:pt x="61" y="23"/>
                  </a:cubicBezTo>
                  <a:cubicBezTo>
                    <a:pt x="61" y="20"/>
                    <a:pt x="63" y="18"/>
                    <a:pt x="65" y="18"/>
                  </a:cubicBezTo>
                  <a:cubicBezTo>
                    <a:pt x="65" y="10"/>
                    <a:pt x="65" y="10"/>
                    <a:pt x="65" y="10"/>
                  </a:cubicBezTo>
                  <a:cubicBezTo>
                    <a:pt x="31" y="10"/>
                    <a:pt x="31" y="10"/>
                    <a:pt x="31" y="10"/>
                  </a:cubicBezTo>
                  <a:cubicBezTo>
                    <a:pt x="31" y="17"/>
                    <a:pt x="31" y="17"/>
                    <a:pt x="31" y="17"/>
                  </a:cubicBezTo>
                  <a:cubicBezTo>
                    <a:pt x="53" y="17"/>
                    <a:pt x="53" y="17"/>
                    <a:pt x="53" y="17"/>
                  </a:cubicBezTo>
                  <a:cubicBezTo>
                    <a:pt x="53" y="57"/>
                    <a:pt x="53" y="57"/>
                    <a:pt x="53" y="57"/>
                  </a:cubicBezTo>
                  <a:cubicBezTo>
                    <a:pt x="53" y="57"/>
                    <a:pt x="53" y="57"/>
                    <a:pt x="53" y="57"/>
                  </a:cubicBezTo>
                  <a:cubicBezTo>
                    <a:pt x="31" y="57"/>
                    <a:pt x="31" y="57"/>
                    <a:pt x="31" y="57"/>
                  </a:cubicBezTo>
                  <a:cubicBezTo>
                    <a:pt x="31" y="64"/>
                    <a:pt x="31" y="64"/>
                    <a:pt x="31" y="64"/>
                  </a:cubicBezTo>
                  <a:close/>
                  <a:moveTo>
                    <a:pt x="65" y="33"/>
                  </a:moveTo>
                  <a:cubicBezTo>
                    <a:pt x="65" y="33"/>
                    <a:pt x="65" y="33"/>
                    <a:pt x="65" y="33"/>
                  </a:cubicBezTo>
                  <a:moveTo>
                    <a:pt x="31" y="2"/>
                  </a:moveTo>
                  <a:cubicBezTo>
                    <a:pt x="29" y="0"/>
                    <a:pt x="29" y="0"/>
                    <a:pt x="29" y="0"/>
                  </a:cubicBezTo>
                  <a:cubicBezTo>
                    <a:pt x="16" y="10"/>
                    <a:pt x="16" y="10"/>
                    <a:pt x="16" y="10"/>
                  </a:cubicBezTo>
                  <a:cubicBezTo>
                    <a:pt x="3" y="0"/>
                    <a:pt x="3" y="0"/>
                    <a:pt x="3" y="0"/>
                  </a:cubicBezTo>
                  <a:cubicBezTo>
                    <a:pt x="0" y="3"/>
                    <a:pt x="0" y="3"/>
                    <a:pt x="0" y="3"/>
                  </a:cubicBezTo>
                  <a:cubicBezTo>
                    <a:pt x="9" y="10"/>
                    <a:pt x="9" y="10"/>
                    <a:pt x="9" y="10"/>
                  </a:cubicBezTo>
                  <a:cubicBezTo>
                    <a:pt x="10" y="10"/>
                    <a:pt x="10" y="10"/>
                    <a:pt x="10" y="10"/>
                  </a:cubicBezTo>
                  <a:cubicBezTo>
                    <a:pt x="1" y="10"/>
                    <a:pt x="1" y="10"/>
                    <a:pt x="1" y="10"/>
                  </a:cubicBezTo>
                  <a:cubicBezTo>
                    <a:pt x="1" y="64"/>
                    <a:pt x="1" y="64"/>
                    <a:pt x="1" y="64"/>
                  </a:cubicBezTo>
                  <a:cubicBezTo>
                    <a:pt x="7" y="64"/>
                    <a:pt x="7" y="64"/>
                    <a:pt x="7" y="64"/>
                  </a:cubicBezTo>
                  <a:cubicBezTo>
                    <a:pt x="7" y="64"/>
                    <a:pt x="7" y="64"/>
                    <a:pt x="7" y="64"/>
                  </a:cubicBezTo>
                  <a:cubicBezTo>
                    <a:pt x="7" y="69"/>
                    <a:pt x="7" y="69"/>
                    <a:pt x="7" y="69"/>
                  </a:cubicBezTo>
                  <a:cubicBezTo>
                    <a:pt x="16" y="69"/>
                    <a:pt x="16" y="69"/>
                    <a:pt x="16" y="69"/>
                  </a:cubicBezTo>
                  <a:cubicBezTo>
                    <a:pt x="16" y="64"/>
                    <a:pt x="16" y="64"/>
                    <a:pt x="16" y="64"/>
                  </a:cubicBezTo>
                  <a:cubicBezTo>
                    <a:pt x="16" y="64"/>
                    <a:pt x="16" y="64"/>
                    <a:pt x="16" y="64"/>
                  </a:cubicBezTo>
                  <a:cubicBezTo>
                    <a:pt x="31" y="64"/>
                    <a:pt x="31" y="64"/>
                    <a:pt x="31" y="64"/>
                  </a:cubicBezTo>
                  <a:cubicBezTo>
                    <a:pt x="31" y="57"/>
                    <a:pt x="31" y="57"/>
                    <a:pt x="31" y="57"/>
                  </a:cubicBezTo>
                  <a:cubicBezTo>
                    <a:pt x="8" y="57"/>
                    <a:pt x="8" y="57"/>
                    <a:pt x="8" y="57"/>
                  </a:cubicBezTo>
                  <a:cubicBezTo>
                    <a:pt x="8" y="17"/>
                    <a:pt x="8" y="17"/>
                    <a:pt x="8" y="17"/>
                  </a:cubicBezTo>
                  <a:cubicBezTo>
                    <a:pt x="31" y="17"/>
                    <a:pt x="31" y="17"/>
                    <a:pt x="31" y="17"/>
                  </a:cubicBezTo>
                  <a:cubicBezTo>
                    <a:pt x="31" y="10"/>
                    <a:pt x="31" y="10"/>
                    <a:pt x="31" y="10"/>
                  </a:cubicBezTo>
                  <a:cubicBezTo>
                    <a:pt x="22" y="10"/>
                    <a:pt x="22" y="10"/>
                    <a:pt x="22" y="10"/>
                  </a:cubicBezTo>
                  <a:cubicBezTo>
                    <a:pt x="23" y="10"/>
                    <a:pt x="23" y="10"/>
                    <a:pt x="23" y="10"/>
                  </a:cubicBezTo>
                  <a:cubicBezTo>
                    <a:pt x="31" y="4"/>
                    <a:pt x="31" y="4"/>
                    <a:pt x="31" y="4"/>
                  </a:cubicBezTo>
                  <a:lnTo>
                    <a:pt x="31" y="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29" name="Oval 104">
              <a:extLst>
                <a:ext uri="{FF2B5EF4-FFF2-40B4-BE49-F238E27FC236}">
                  <a16:creationId xmlns:a16="http://schemas.microsoft.com/office/drawing/2014/main" id="{B53840D4-D2DA-C500-894D-8F8434DA2B62}"/>
                </a:ext>
              </a:extLst>
            </p:cNvPr>
            <p:cNvSpPr>
              <a:spLocks noChangeArrowheads="1"/>
            </p:cNvSpPr>
            <p:nvPr/>
          </p:nvSpPr>
          <p:spPr bwMode="auto">
            <a:xfrm>
              <a:off x="12950426" y="3469365"/>
              <a:ext cx="30833" cy="29952"/>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30" name="Freeform 105">
              <a:extLst>
                <a:ext uri="{FF2B5EF4-FFF2-40B4-BE49-F238E27FC236}">
                  <a16:creationId xmlns:a16="http://schemas.microsoft.com/office/drawing/2014/main" id="{E6A4460D-084C-1802-AE24-EC3D8DF2F364}"/>
                </a:ext>
              </a:extLst>
            </p:cNvPr>
            <p:cNvSpPr>
              <a:spLocks/>
            </p:cNvSpPr>
            <p:nvPr/>
          </p:nvSpPr>
          <p:spPr bwMode="auto">
            <a:xfrm>
              <a:off x="12929284" y="3505484"/>
              <a:ext cx="72237" cy="110117"/>
            </a:xfrm>
            <a:custGeom>
              <a:avLst/>
              <a:gdLst>
                <a:gd name="T0" fmla="*/ 14 w 82"/>
                <a:gd name="T1" fmla="*/ 23 h 125"/>
                <a:gd name="T2" fmla="*/ 19 w 82"/>
                <a:gd name="T3" fmla="*/ 23 h 125"/>
                <a:gd name="T4" fmla="*/ 19 w 82"/>
                <a:gd name="T5" fmla="*/ 65 h 125"/>
                <a:gd name="T6" fmla="*/ 19 w 82"/>
                <a:gd name="T7" fmla="*/ 65 h 125"/>
                <a:gd name="T8" fmla="*/ 19 w 82"/>
                <a:gd name="T9" fmla="*/ 125 h 125"/>
                <a:gd name="T10" fmla="*/ 38 w 82"/>
                <a:gd name="T11" fmla="*/ 125 h 125"/>
                <a:gd name="T12" fmla="*/ 38 w 82"/>
                <a:gd name="T13" fmla="*/ 59 h 125"/>
                <a:gd name="T14" fmla="*/ 45 w 82"/>
                <a:gd name="T15" fmla="*/ 59 h 125"/>
                <a:gd name="T16" fmla="*/ 45 w 82"/>
                <a:gd name="T17" fmla="*/ 125 h 125"/>
                <a:gd name="T18" fmla="*/ 64 w 82"/>
                <a:gd name="T19" fmla="*/ 125 h 125"/>
                <a:gd name="T20" fmla="*/ 64 w 82"/>
                <a:gd name="T21" fmla="*/ 59 h 125"/>
                <a:gd name="T22" fmla="*/ 64 w 82"/>
                <a:gd name="T23" fmla="*/ 59 h 125"/>
                <a:gd name="T24" fmla="*/ 64 w 82"/>
                <a:gd name="T25" fmla="*/ 23 h 125"/>
                <a:gd name="T26" fmla="*/ 69 w 82"/>
                <a:gd name="T27" fmla="*/ 23 h 125"/>
                <a:gd name="T28" fmla="*/ 69 w 82"/>
                <a:gd name="T29" fmla="*/ 59 h 125"/>
                <a:gd name="T30" fmla="*/ 82 w 82"/>
                <a:gd name="T31" fmla="*/ 59 h 125"/>
                <a:gd name="T32" fmla="*/ 82 w 82"/>
                <a:gd name="T33" fmla="*/ 0 h 125"/>
                <a:gd name="T34" fmla="*/ 0 w 82"/>
                <a:gd name="T35" fmla="*/ 0 h 125"/>
                <a:gd name="T36" fmla="*/ 0 w 82"/>
                <a:gd name="T37" fmla="*/ 59 h 125"/>
                <a:gd name="T38" fmla="*/ 14 w 82"/>
                <a:gd name="T39" fmla="*/ 59 h 125"/>
                <a:gd name="T40" fmla="*/ 14 w 82"/>
                <a:gd name="T41" fmla="*/ 2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25">
                  <a:moveTo>
                    <a:pt x="14" y="23"/>
                  </a:moveTo>
                  <a:lnTo>
                    <a:pt x="19" y="23"/>
                  </a:lnTo>
                  <a:lnTo>
                    <a:pt x="19" y="65"/>
                  </a:lnTo>
                  <a:lnTo>
                    <a:pt x="19" y="65"/>
                  </a:lnTo>
                  <a:lnTo>
                    <a:pt x="19" y="125"/>
                  </a:lnTo>
                  <a:lnTo>
                    <a:pt x="38" y="125"/>
                  </a:lnTo>
                  <a:lnTo>
                    <a:pt x="38" y="59"/>
                  </a:lnTo>
                  <a:lnTo>
                    <a:pt x="45" y="59"/>
                  </a:lnTo>
                  <a:lnTo>
                    <a:pt x="45" y="125"/>
                  </a:lnTo>
                  <a:lnTo>
                    <a:pt x="64" y="125"/>
                  </a:lnTo>
                  <a:lnTo>
                    <a:pt x="64" y="59"/>
                  </a:lnTo>
                  <a:lnTo>
                    <a:pt x="64" y="59"/>
                  </a:lnTo>
                  <a:lnTo>
                    <a:pt x="64" y="23"/>
                  </a:lnTo>
                  <a:lnTo>
                    <a:pt x="69" y="23"/>
                  </a:lnTo>
                  <a:lnTo>
                    <a:pt x="69" y="59"/>
                  </a:lnTo>
                  <a:lnTo>
                    <a:pt x="82" y="59"/>
                  </a:lnTo>
                  <a:lnTo>
                    <a:pt x="82" y="0"/>
                  </a:lnTo>
                  <a:lnTo>
                    <a:pt x="0" y="0"/>
                  </a:lnTo>
                  <a:lnTo>
                    <a:pt x="0" y="59"/>
                  </a:lnTo>
                  <a:lnTo>
                    <a:pt x="14" y="59"/>
                  </a:lnTo>
                  <a:lnTo>
                    <a:pt x="14" y="23"/>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31" name="Oval 106">
              <a:extLst>
                <a:ext uri="{FF2B5EF4-FFF2-40B4-BE49-F238E27FC236}">
                  <a16:creationId xmlns:a16="http://schemas.microsoft.com/office/drawing/2014/main" id="{A5ECAEB0-2962-5E05-D60B-6CD042ADB103}"/>
                </a:ext>
              </a:extLst>
            </p:cNvPr>
            <p:cNvSpPr>
              <a:spLocks noChangeArrowheads="1"/>
            </p:cNvSpPr>
            <p:nvPr/>
          </p:nvSpPr>
          <p:spPr bwMode="auto">
            <a:xfrm>
              <a:off x="13033235" y="3469365"/>
              <a:ext cx="29071" cy="29952"/>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32" name="Freeform 107">
              <a:extLst>
                <a:ext uri="{FF2B5EF4-FFF2-40B4-BE49-F238E27FC236}">
                  <a16:creationId xmlns:a16="http://schemas.microsoft.com/office/drawing/2014/main" id="{86DB2C17-7360-652C-084D-C3856D55E5D2}"/>
                </a:ext>
              </a:extLst>
            </p:cNvPr>
            <p:cNvSpPr>
              <a:spLocks/>
            </p:cNvSpPr>
            <p:nvPr/>
          </p:nvSpPr>
          <p:spPr bwMode="auto">
            <a:xfrm>
              <a:off x="13005925" y="3505484"/>
              <a:ext cx="81927" cy="110117"/>
            </a:xfrm>
            <a:custGeom>
              <a:avLst/>
              <a:gdLst>
                <a:gd name="T0" fmla="*/ 81 w 93"/>
                <a:gd name="T1" fmla="*/ 59 h 125"/>
                <a:gd name="T2" fmla="*/ 93 w 93"/>
                <a:gd name="T3" fmla="*/ 59 h 125"/>
                <a:gd name="T4" fmla="*/ 78 w 93"/>
                <a:gd name="T5" fmla="*/ 0 h 125"/>
                <a:gd name="T6" fmla="*/ 17 w 93"/>
                <a:gd name="T7" fmla="*/ 0 h 125"/>
                <a:gd name="T8" fmla="*/ 0 w 93"/>
                <a:gd name="T9" fmla="*/ 59 h 125"/>
                <a:gd name="T10" fmla="*/ 14 w 93"/>
                <a:gd name="T11" fmla="*/ 59 h 125"/>
                <a:gd name="T12" fmla="*/ 24 w 93"/>
                <a:gd name="T13" fmla="*/ 23 h 125"/>
                <a:gd name="T14" fmla="*/ 28 w 93"/>
                <a:gd name="T15" fmla="*/ 23 h 125"/>
                <a:gd name="T16" fmla="*/ 10 w 93"/>
                <a:gd name="T17" fmla="*/ 89 h 125"/>
                <a:gd name="T18" fmla="*/ 24 w 93"/>
                <a:gd name="T19" fmla="*/ 89 h 125"/>
                <a:gd name="T20" fmla="*/ 24 w 93"/>
                <a:gd name="T21" fmla="*/ 125 h 125"/>
                <a:gd name="T22" fmla="*/ 45 w 93"/>
                <a:gd name="T23" fmla="*/ 125 h 125"/>
                <a:gd name="T24" fmla="*/ 45 w 93"/>
                <a:gd name="T25" fmla="*/ 89 h 125"/>
                <a:gd name="T26" fmla="*/ 50 w 93"/>
                <a:gd name="T27" fmla="*/ 89 h 125"/>
                <a:gd name="T28" fmla="*/ 50 w 93"/>
                <a:gd name="T29" fmla="*/ 125 h 125"/>
                <a:gd name="T30" fmla="*/ 69 w 93"/>
                <a:gd name="T31" fmla="*/ 125 h 125"/>
                <a:gd name="T32" fmla="*/ 69 w 93"/>
                <a:gd name="T33" fmla="*/ 89 h 125"/>
                <a:gd name="T34" fmla="*/ 85 w 93"/>
                <a:gd name="T35" fmla="*/ 89 h 125"/>
                <a:gd name="T36" fmla="*/ 66 w 93"/>
                <a:gd name="T37" fmla="*/ 23 h 125"/>
                <a:gd name="T38" fmla="*/ 71 w 93"/>
                <a:gd name="T39" fmla="*/ 23 h 125"/>
                <a:gd name="T40" fmla="*/ 81 w 93"/>
                <a:gd name="T41" fmla="*/ 5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25">
                  <a:moveTo>
                    <a:pt x="81" y="59"/>
                  </a:moveTo>
                  <a:lnTo>
                    <a:pt x="93" y="59"/>
                  </a:lnTo>
                  <a:lnTo>
                    <a:pt x="78" y="0"/>
                  </a:lnTo>
                  <a:lnTo>
                    <a:pt x="17" y="0"/>
                  </a:lnTo>
                  <a:lnTo>
                    <a:pt x="0" y="59"/>
                  </a:lnTo>
                  <a:lnTo>
                    <a:pt x="14" y="59"/>
                  </a:lnTo>
                  <a:lnTo>
                    <a:pt x="24" y="23"/>
                  </a:lnTo>
                  <a:lnTo>
                    <a:pt x="28" y="23"/>
                  </a:lnTo>
                  <a:lnTo>
                    <a:pt x="10" y="89"/>
                  </a:lnTo>
                  <a:lnTo>
                    <a:pt x="24" y="89"/>
                  </a:lnTo>
                  <a:lnTo>
                    <a:pt x="24" y="125"/>
                  </a:lnTo>
                  <a:lnTo>
                    <a:pt x="45" y="125"/>
                  </a:lnTo>
                  <a:lnTo>
                    <a:pt x="45" y="89"/>
                  </a:lnTo>
                  <a:lnTo>
                    <a:pt x="50" y="89"/>
                  </a:lnTo>
                  <a:lnTo>
                    <a:pt x="50" y="125"/>
                  </a:lnTo>
                  <a:lnTo>
                    <a:pt x="69" y="125"/>
                  </a:lnTo>
                  <a:lnTo>
                    <a:pt x="69" y="89"/>
                  </a:lnTo>
                  <a:lnTo>
                    <a:pt x="85" y="89"/>
                  </a:lnTo>
                  <a:lnTo>
                    <a:pt x="66" y="23"/>
                  </a:lnTo>
                  <a:lnTo>
                    <a:pt x="71" y="23"/>
                  </a:lnTo>
                  <a:lnTo>
                    <a:pt x="81" y="59"/>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33" name="Freeform 108">
              <a:extLst>
                <a:ext uri="{FF2B5EF4-FFF2-40B4-BE49-F238E27FC236}">
                  <a16:creationId xmlns:a16="http://schemas.microsoft.com/office/drawing/2014/main" id="{CABF3612-7D78-36A2-11F2-B66C0BB40B99}"/>
                </a:ext>
              </a:extLst>
            </p:cNvPr>
            <p:cNvSpPr>
              <a:spLocks noEditPoints="1"/>
            </p:cNvSpPr>
            <p:nvPr/>
          </p:nvSpPr>
          <p:spPr bwMode="auto">
            <a:xfrm>
              <a:off x="12362840" y="4997793"/>
              <a:ext cx="115403" cy="140950"/>
            </a:xfrm>
            <a:custGeom>
              <a:avLst/>
              <a:gdLst>
                <a:gd name="T0" fmla="*/ 52 w 75"/>
                <a:gd name="T1" fmla="*/ 84 h 92"/>
                <a:gd name="T2" fmla="*/ 75 w 75"/>
                <a:gd name="T3" fmla="*/ 92 h 92"/>
                <a:gd name="T4" fmla="*/ 52 w 75"/>
                <a:gd name="T5" fmla="*/ 52 h 92"/>
                <a:gd name="T6" fmla="*/ 47 w 75"/>
                <a:gd name="T7" fmla="*/ 45 h 92"/>
                <a:gd name="T8" fmla="*/ 43 w 75"/>
                <a:gd name="T9" fmla="*/ 63 h 92"/>
                <a:gd name="T10" fmla="*/ 45 w 75"/>
                <a:gd name="T11" fmla="*/ 69 h 92"/>
                <a:gd name="T12" fmla="*/ 43 w 75"/>
                <a:gd name="T13" fmla="*/ 67 h 92"/>
                <a:gd name="T14" fmla="*/ 46 w 75"/>
                <a:gd name="T15" fmla="*/ 78 h 92"/>
                <a:gd name="T16" fmla="*/ 43 w 75"/>
                <a:gd name="T17" fmla="*/ 84 h 92"/>
                <a:gd name="T18" fmla="*/ 43 w 75"/>
                <a:gd name="T19" fmla="*/ 84 h 92"/>
                <a:gd name="T20" fmla="*/ 37 w 75"/>
                <a:gd name="T21" fmla="*/ 78 h 92"/>
                <a:gd name="T22" fmla="*/ 43 w 75"/>
                <a:gd name="T23" fmla="*/ 24 h 92"/>
                <a:gd name="T24" fmla="*/ 40 w 75"/>
                <a:gd name="T25" fmla="*/ 14 h 92"/>
                <a:gd name="T26" fmla="*/ 37 w 75"/>
                <a:gd name="T27" fmla="*/ 27 h 92"/>
                <a:gd name="T28" fmla="*/ 37 w 75"/>
                <a:gd name="T29" fmla="*/ 45 h 92"/>
                <a:gd name="T30" fmla="*/ 41 w 75"/>
                <a:gd name="T31" fmla="*/ 52 h 92"/>
                <a:gd name="T32" fmla="*/ 37 w 75"/>
                <a:gd name="T33" fmla="*/ 62 h 92"/>
                <a:gd name="T34" fmla="*/ 43 w 75"/>
                <a:gd name="T35" fmla="*/ 74 h 92"/>
                <a:gd name="T36" fmla="*/ 41 w 75"/>
                <a:gd name="T37" fmla="*/ 65 h 92"/>
                <a:gd name="T38" fmla="*/ 43 w 75"/>
                <a:gd name="T39" fmla="*/ 24 h 92"/>
                <a:gd name="T40" fmla="*/ 37 w 75"/>
                <a:gd name="T41" fmla="*/ 84 h 92"/>
                <a:gd name="T42" fmla="*/ 37 w 75"/>
                <a:gd name="T43" fmla="*/ 78 h 92"/>
                <a:gd name="T44" fmla="*/ 37 w 75"/>
                <a:gd name="T45" fmla="*/ 78 h 92"/>
                <a:gd name="T46" fmla="*/ 32 w 75"/>
                <a:gd name="T47" fmla="*/ 84 h 92"/>
                <a:gd name="T48" fmla="*/ 37 w 75"/>
                <a:gd name="T49" fmla="*/ 0 h 92"/>
                <a:gd name="T50" fmla="*/ 34 w 75"/>
                <a:gd name="T51" fmla="*/ 14 h 92"/>
                <a:gd name="T52" fmla="*/ 32 w 75"/>
                <a:gd name="T53" fmla="*/ 63 h 92"/>
                <a:gd name="T54" fmla="*/ 32 w 75"/>
                <a:gd name="T55" fmla="*/ 67 h 92"/>
                <a:gd name="T56" fmla="*/ 37 w 75"/>
                <a:gd name="T57" fmla="*/ 69 h 92"/>
                <a:gd name="T58" fmla="*/ 37 w 75"/>
                <a:gd name="T59" fmla="*/ 62 h 92"/>
                <a:gd name="T60" fmla="*/ 33 w 75"/>
                <a:gd name="T61" fmla="*/ 58 h 92"/>
                <a:gd name="T62" fmla="*/ 37 w 75"/>
                <a:gd name="T63" fmla="*/ 52 h 92"/>
                <a:gd name="T64" fmla="*/ 37 w 75"/>
                <a:gd name="T65" fmla="*/ 52 h 92"/>
                <a:gd name="T66" fmla="*/ 37 w 75"/>
                <a:gd name="T67" fmla="*/ 45 h 92"/>
                <a:gd name="T68" fmla="*/ 37 w 75"/>
                <a:gd name="T69" fmla="*/ 27 h 92"/>
                <a:gd name="T70" fmla="*/ 37 w 75"/>
                <a:gd name="T71" fmla="*/ 27 h 92"/>
                <a:gd name="T72" fmla="*/ 0 w 75"/>
                <a:gd name="T73" fmla="*/ 92 h 92"/>
                <a:gd name="T74" fmla="*/ 23 w 75"/>
                <a:gd name="T75" fmla="*/ 84 h 92"/>
                <a:gd name="T76" fmla="*/ 32 w 75"/>
                <a:gd name="T77" fmla="*/ 78 h 92"/>
                <a:gd name="T78" fmla="*/ 32 w 75"/>
                <a:gd name="T79" fmla="*/ 74 h 92"/>
                <a:gd name="T80" fmla="*/ 30 w 75"/>
                <a:gd name="T81" fmla="*/ 69 h 92"/>
                <a:gd name="T82" fmla="*/ 32 w 75"/>
                <a:gd name="T83" fmla="*/ 63 h 92"/>
                <a:gd name="T84" fmla="*/ 32 w 75"/>
                <a:gd name="T85" fmla="*/ 24 h 92"/>
                <a:gd name="T86" fmla="*/ 23 w 75"/>
                <a:gd name="T87" fmla="*/ 45 h 92"/>
                <a:gd name="T88" fmla="*/ 25 w 75"/>
                <a:gd name="T89"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92">
                  <a:moveTo>
                    <a:pt x="43" y="84"/>
                  </a:moveTo>
                  <a:cubicBezTo>
                    <a:pt x="52" y="84"/>
                    <a:pt x="52" y="84"/>
                    <a:pt x="52" y="84"/>
                  </a:cubicBezTo>
                  <a:cubicBezTo>
                    <a:pt x="60" y="92"/>
                    <a:pt x="60" y="92"/>
                    <a:pt x="60" y="92"/>
                  </a:cubicBezTo>
                  <a:cubicBezTo>
                    <a:pt x="75" y="92"/>
                    <a:pt x="75" y="92"/>
                    <a:pt x="75" y="92"/>
                  </a:cubicBezTo>
                  <a:cubicBezTo>
                    <a:pt x="63" y="85"/>
                    <a:pt x="55" y="69"/>
                    <a:pt x="50" y="52"/>
                  </a:cubicBezTo>
                  <a:cubicBezTo>
                    <a:pt x="52" y="52"/>
                    <a:pt x="52" y="52"/>
                    <a:pt x="52" y="52"/>
                  </a:cubicBezTo>
                  <a:cubicBezTo>
                    <a:pt x="52" y="45"/>
                    <a:pt x="52" y="45"/>
                    <a:pt x="52" y="45"/>
                  </a:cubicBezTo>
                  <a:cubicBezTo>
                    <a:pt x="47" y="45"/>
                    <a:pt x="47" y="45"/>
                    <a:pt x="47" y="45"/>
                  </a:cubicBezTo>
                  <a:cubicBezTo>
                    <a:pt x="45" y="37"/>
                    <a:pt x="44" y="30"/>
                    <a:pt x="43" y="24"/>
                  </a:cubicBezTo>
                  <a:cubicBezTo>
                    <a:pt x="43" y="63"/>
                    <a:pt x="43" y="63"/>
                    <a:pt x="43" y="63"/>
                  </a:cubicBezTo>
                  <a:cubicBezTo>
                    <a:pt x="43" y="63"/>
                    <a:pt x="43" y="63"/>
                    <a:pt x="43" y="63"/>
                  </a:cubicBezTo>
                  <a:cubicBezTo>
                    <a:pt x="44" y="65"/>
                    <a:pt x="44" y="67"/>
                    <a:pt x="45" y="69"/>
                  </a:cubicBezTo>
                  <a:cubicBezTo>
                    <a:pt x="45" y="69"/>
                    <a:pt x="45" y="69"/>
                    <a:pt x="45" y="69"/>
                  </a:cubicBezTo>
                  <a:cubicBezTo>
                    <a:pt x="43" y="67"/>
                    <a:pt x="43" y="67"/>
                    <a:pt x="43" y="67"/>
                  </a:cubicBezTo>
                  <a:cubicBezTo>
                    <a:pt x="43" y="74"/>
                    <a:pt x="43" y="74"/>
                    <a:pt x="43" y="74"/>
                  </a:cubicBezTo>
                  <a:cubicBezTo>
                    <a:pt x="46" y="78"/>
                    <a:pt x="46" y="78"/>
                    <a:pt x="46" y="78"/>
                  </a:cubicBezTo>
                  <a:cubicBezTo>
                    <a:pt x="43" y="78"/>
                    <a:pt x="43" y="78"/>
                    <a:pt x="43" y="78"/>
                  </a:cubicBezTo>
                  <a:lnTo>
                    <a:pt x="43" y="84"/>
                  </a:lnTo>
                  <a:close/>
                  <a:moveTo>
                    <a:pt x="37" y="84"/>
                  </a:moveTo>
                  <a:cubicBezTo>
                    <a:pt x="43" y="84"/>
                    <a:pt x="43" y="84"/>
                    <a:pt x="43" y="84"/>
                  </a:cubicBezTo>
                  <a:cubicBezTo>
                    <a:pt x="43" y="78"/>
                    <a:pt x="43" y="78"/>
                    <a:pt x="43" y="78"/>
                  </a:cubicBezTo>
                  <a:cubicBezTo>
                    <a:pt x="37" y="78"/>
                    <a:pt x="37" y="78"/>
                    <a:pt x="37" y="78"/>
                  </a:cubicBezTo>
                  <a:cubicBezTo>
                    <a:pt x="37" y="84"/>
                    <a:pt x="37" y="84"/>
                    <a:pt x="37" y="84"/>
                  </a:cubicBezTo>
                  <a:close/>
                  <a:moveTo>
                    <a:pt x="43" y="24"/>
                  </a:moveTo>
                  <a:cubicBezTo>
                    <a:pt x="42" y="18"/>
                    <a:pt x="41" y="14"/>
                    <a:pt x="41" y="14"/>
                  </a:cubicBezTo>
                  <a:cubicBezTo>
                    <a:pt x="40" y="14"/>
                    <a:pt x="40" y="14"/>
                    <a:pt x="40" y="14"/>
                  </a:cubicBezTo>
                  <a:cubicBezTo>
                    <a:pt x="37" y="0"/>
                    <a:pt x="37" y="0"/>
                    <a:pt x="37" y="0"/>
                  </a:cubicBezTo>
                  <a:cubicBezTo>
                    <a:pt x="37" y="27"/>
                    <a:pt x="37" y="27"/>
                    <a:pt x="37" y="27"/>
                  </a:cubicBezTo>
                  <a:cubicBezTo>
                    <a:pt x="38" y="28"/>
                    <a:pt x="38" y="41"/>
                    <a:pt x="39" y="45"/>
                  </a:cubicBezTo>
                  <a:cubicBezTo>
                    <a:pt x="37" y="45"/>
                    <a:pt x="37" y="45"/>
                    <a:pt x="37" y="45"/>
                  </a:cubicBezTo>
                  <a:cubicBezTo>
                    <a:pt x="37" y="52"/>
                    <a:pt x="37" y="52"/>
                    <a:pt x="37" y="52"/>
                  </a:cubicBezTo>
                  <a:cubicBezTo>
                    <a:pt x="41" y="52"/>
                    <a:pt x="41" y="52"/>
                    <a:pt x="41" y="52"/>
                  </a:cubicBezTo>
                  <a:cubicBezTo>
                    <a:pt x="41" y="52"/>
                    <a:pt x="41" y="54"/>
                    <a:pt x="42" y="58"/>
                  </a:cubicBezTo>
                  <a:cubicBezTo>
                    <a:pt x="37" y="62"/>
                    <a:pt x="37" y="62"/>
                    <a:pt x="37" y="62"/>
                  </a:cubicBezTo>
                  <a:cubicBezTo>
                    <a:pt x="37" y="69"/>
                    <a:pt x="37" y="69"/>
                    <a:pt x="37" y="69"/>
                  </a:cubicBezTo>
                  <a:cubicBezTo>
                    <a:pt x="43" y="74"/>
                    <a:pt x="43" y="74"/>
                    <a:pt x="43" y="74"/>
                  </a:cubicBezTo>
                  <a:cubicBezTo>
                    <a:pt x="43" y="67"/>
                    <a:pt x="43" y="67"/>
                    <a:pt x="43" y="67"/>
                  </a:cubicBezTo>
                  <a:cubicBezTo>
                    <a:pt x="41" y="65"/>
                    <a:pt x="41" y="65"/>
                    <a:pt x="41" y="65"/>
                  </a:cubicBezTo>
                  <a:cubicBezTo>
                    <a:pt x="43" y="63"/>
                    <a:pt x="43" y="63"/>
                    <a:pt x="43" y="63"/>
                  </a:cubicBezTo>
                  <a:lnTo>
                    <a:pt x="43" y="24"/>
                  </a:lnTo>
                  <a:close/>
                  <a:moveTo>
                    <a:pt x="32" y="84"/>
                  </a:moveTo>
                  <a:cubicBezTo>
                    <a:pt x="37" y="84"/>
                    <a:pt x="37" y="84"/>
                    <a:pt x="37" y="84"/>
                  </a:cubicBezTo>
                  <a:cubicBezTo>
                    <a:pt x="37" y="84"/>
                    <a:pt x="37" y="84"/>
                    <a:pt x="37" y="84"/>
                  </a:cubicBezTo>
                  <a:cubicBezTo>
                    <a:pt x="37" y="78"/>
                    <a:pt x="37" y="78"/>
                    <a:pt x="37" y="78"/>
                  </a:cubicBezTo>
                  <a:cubicBezTo>
                    <a:pt x="37" y="78"/>
                    <a:pt x="37" y="78"/>
                    <a:pt x="37" y="78"/>
                  </a:cubicBezTo>
                  <a:cubicBezTo>
                    <a:pt x="37" y="78"/>
                    <a:pt x="37" y="78"/>
                    <a:pt x="37" y="78"/>
                  </a:cubicBezTo>
                  <a:cubicBezTo>
                    <a:pt x="32" y="78"/>
                    <a:pt x="32" y="78"/>
                    <a:pt x="32" y="78"/>
                  </a:cubicBezTo>
                  <a:cubicBezTo>
                    <a:pt x="32" y="84"/>
                    <a:pt x="32" y="84"/>
                    <a:pt x="32" y="84"/>
                  </a:cubicBezTo>
                  <a:close/>
                  <a:moveTo>
                    <a:pt x="37" y="0"/>
                  </a:moveTo>
                  <a:cubicBezTo>
                    <a:pt x="37" y="0"/>
                    <a:pt x="37" y="0"/>
                    <a:pt x="37" y="0"/>
                  </a:cubicBezTo>
                  <a:cubicBezTo>
                    <a:pt x="35" y="14"/>
                    <a:pt x="35" y="14"/>
                    <a:pt x="35" y="14"/>
                  </a:cubicBezTo>
                  <a:cubicBezTo>
                    <a:pt x="34" y="14"/>
                    <a:pt x="34" y="14"/>
                    <a:pt x="34" y="14"/>
                  </a:cubicBezTo>
                  <a:cubicBezTo>
                    <a:pt x="34" y="14"/>
                    <a:pt x="33" y="18"/>
                    <a:pt x="32" y="24"/>
                  </a:cubicBezTo>
                  <a:cubicBezTo>
                    <a:pt x="32" y="63"/>
                    <a:pt x="32" y="63"/>
                    <a:pt x="32" y="63"/>
                  </a:cubicBezTo>
                  <a:cubicBezTo>
                    <a:pt x="34" y="65"/>
                    <a:pt x="34" y="65"/>
                    <a:pt x="34" y="65"/>
                  </a:cubicBezTo>
                  <a:cubicBezTo>
                    <a:pt x="32" y="67"/>
                    <a:pt x="32" y="67"/>
                    <a:pt x="32" y="67"/>
                  </a:cubicBezTo>
                  <a:cubicBezTo>
                    <a:pt x="32" y="74"/>
                    <a:pt x="32" y="74"/>
                    <a:pt x="32" y="74"/>
                  </a:cubicBezTo>
                  <a:cubicBezTo>
                    <a:pt x="37" y="69"/>
                    <a:pt x="37" y="69"/>
                    <a:pt x="37" y="69"/>
                  </a:cubicBezTo>
                  <a:cubicBezTo>
                    <a:pt x="37" y="69"/>
                    <a:pt x="37" y="69"/>
                    <a:pt x="37" y="69"/>
                  </a:cubicBezTo>
                  <a:cubicBezTo>
                    <a:pt x="37" y="62"/>
                    <a:pt x="37" y="62"/>
                    <a:pt x="37" y="62"/>
                  </a:cubicBezTo>
                  <a:cubicBezTo>
                    <a:pt x="37" y="62"/>
                    <a:pt x="37" y="62"/>
                    <a:pt x="37" y="62"/>
                  </a:cubicBezTo>
                  <a:cubicBezTo>
                    <a:pt x="33" y="58"/>
                    <a:pt x="33" y="58"/>
                    <a:pt x="33" y="58"/>
                  </a:cubicBezTo>
                  <a:cubicBezTo>
                    <a:pt x="34" y="54"/>
                    <a:pt x="34" y="52"/>
                    <a:pt x="34" y="52"/>
                  </a:cubicBezTo>
                  <a:cubicBezTo>
                    <a:pt x="37" y="52"/>
                    <a:pt x="37" y="52"/>
                    <a:pt x="37" y="52"/>
                  </a:cubicBezTo>
                  <a:cubicBezTo>
                    <a:pt x="37" y="52"/>
                    <a:pt x="37" y="52"/>
                    <a:pt x="37" y="52"/>
                  </a:cubicBezTo>
                  <a:cubicBezTo>
                    <a:pt x="37" y="52"/>
                    <a:pt x="37" y="52"/>
                    <a:pt x="37" y="52"/>
                  </a:cubicBezTo>
                  <a:cubicBezTo>
                    <a:pt x="37" y="45"/>
                    <a:pt x="37" y="45"/>
                    <a:pt x="37" y="45"/>
                  </a:cubicBezTo>
                  <a:cubicBezTo>
                    <a:pt x="37" y="45"/>
                    <a:pt x="37" y="45"/>
                    <a:pt x="37" y="45"/>
                  </a:cubicBezTo>
                  <a:cubicBezTo>
                    <a:pt x="36" y="45"/>
                    <a:pt x="36" y="45"/>
                    <a:pt x="36" y="45"/>
                  </a:cubicBezTo>
                  <a:cubicBezTo>
                    <a:pt x="37" y="40"/>
                    <a:pt x="37" y="27"/>
                    <a:pt x="37" y="27"/>
                  </a:cubicBezTo>
                  <a:cubicBezTo>
                    <a:pt x="37" y="27"/>
                    <a:pt x="37" y="27"/>
                    <a:pt x="37" y="27"/>
                  </a:cubicBezTo>
                  <a:cubicBezTo>
                    <a:pt x="37" y="27"/>
                    <a:pt x="37" y="27"/>
                    <a:pt x="37" y="27"/>
                  </a:cubicBezTo>
                  <a:lnTo>
                    <a:pt x="37" y="0"/>
                  </a:lnTo>
                  <a:close/>
                  <a:moveTo>
                    <a:pt x="0" y="92"/>
                  </a:moveTo>
                  <a:cubicBezTo>
                    <a:pt x="15" y="92"/>
                    <a:pt x="15" y="92"/>
                    <a:pt x="15" y="92"/>
                  </a:cubicBezTo>
                  <a:cubicBezTo>
                    <a:pt x="23" y="84"/>
                    <a:pt x="23" y="84"/>
                    <a:pt x="23" y="84"/>
                  </a:cubicBezTo>
                  <a:cubicBezTo>
                    <a:pt x="32" y="84"/>
                    <a:pt x="32" y="84"/>
                    <a:pt x="32" y="84"/>
                  </a:cubicBezTo>
                  <a:cubicBezTo>
                    <a:pt x="32" y="78"/>
                    <a:pt x="32" y="78"/>
                    <a:pt x="32" y="78"/>
                  </a:cubicBezTo>
                  <a:cubicBezTo>
                    <a:pt x="29" y="78"/>
                    <a:pt x="29" y="78"/>
                    <a:pt x="29" y="78"/>
                  </a:cubicBezTo>
                  <a:cubicBezTo>
                    <a:pt x="32" y="74"/>
                    <a:pt x="32" y="74"/>
                    <a:pt x="32" y="74"/>
                  </a:cubicBezTo>
                  <a:cubicBezTo>
                    <a:pt x="32" y="67"/>
                    <a:pt x="32" y="67"/>
                    <a:pt x="32" y="67"/>
                  </a:cubicBezTo>
                  <a:cubicBezTo>
                    <a:pt x="30" y="69"/>
                    <a:pt x="30" y="69"/>
                    <a:pt x="30" y="69"/>
                  </a:cubicBezTo>
                  <a:cubicBezTo>
                    <a:pt x="31" y="67"/>
                    <a:pt x="31" y="65"/>
                    <a:pt x="32" y="63"/>
                  </a:cubicBezTo>
                  <a:cubicBezTo>
                    <a:pt x="32" y="63"/>
                    <a:pt x="32" y="63"/>
                    <a:pt x="32" y="63"/>
                  </a:cubicBezTo>
                  <a:cubicBezTo>
                    <a:pt x="32" y="63"/>
                    <a:pt x="32" y="63"/>
                    <a:pt x="32" y="63"/>
                  </a:cubicBezTo>
                  <a:cubicBezTo>
                    <a:pt x="32" y="24"/>
                    <a:pt x="32" y="24"/>
                    <a:pt x="32" y="24"/>
                  </a:cubicBezTo>
                  <a:cubicBezTo>
                    <a:pt x="31" y="30"/>
                    <a:pt x="30" y="37"/>
                    <a:pt x="28" y="45"/>
                  </a:cubicBezTo>
                  <a:cubicBezTo>
                    <a:pt x="23" y="45"/>
                    <a:pt x="23" y="45"/>
                    <a:pt x="23" y="45"/>
                  </a:cubicBezTo>
                  <a:cubicBezTo>
                    <a:pt x="23" y="52"/>
                    <a:pt x="23" y="52"/>
                    <a:pt x="23" y="52"/>
                  </a:cubicBezTo>
                  <a:cubicBezTo>
                    <a:pt x="25" y="52"/>
                    <a:pt x="25" y="52"/>
                    <a:pt x="25" y="52"/>
                  </a:cubicBezTo>
                  <a:cubicBezTo>
                    <a:pt x="20" y="69"/>
                    <a:pt x="12" y="85"/>
                    <a:pt x="0" y="92"/>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34" name="Freeform 109">
              <a:extLst>
                <a:ext uri="{FF2B5EF4-FFF2-40B4-BE49-F238E27FC236}">
                  <a16:creationId xmlns:a16="http://schemas.microsoft.com/office/drawing/2014/main" id="{22365CC1-9759-464B-1EC2-0931591B335A}"/>
                </a:ext>
              </a:extLst>
            </p:cNvPr>
            <p:cNvSpPr>
              <a:spLocks noEditPoints="1"/>
            </p:cNvSpPr>
            <p:nvPr/>
          </p:nvSpPr>
          <p:spPr bwMode="auto">
            <a:xfrm>
              <a:off x="12005179" y="3146061"/>
              <a:ext cx="88975" cy="55499"/>
            </a:xfrm>
            <a:custGeom>
              <a:avLst/>
              <a:gdLst>
                <a:gd name="T0" fmla="*/ 78 w 101"/>
                <a:gd name="T1" fmla="*/ 63 h 63"/>
                <a:gd name="T2" fmla="*/ 101 w 101"/>
                <a:gd name="T3" fmla="*/ 63 h 63"/>
                <a:gd name="T4" fmla="*/ 101 w 101"/>
                <a:gd name="T5" fmla="*/ 35 h 63"/>
                <a:gd name="T6" fmla="*/ 89 w 101"/>
                <a:gd name="T7" fmla="*/ 35 h 63"/>
                <a:gd name="T8" fmla="*/ 89 w 101"/>
                <a:gd name="T9" fmla="*/ 0 h 63"/>
                <a:gd name="T10" fmla="*/ 78 w 101"/>
                <a:gd name="T11" fmla="*/ 0 h 63"/>
                <a:gd name="T12" fmla="*/ 78 w 101"/>
                <a:gd name="T13" fmla="*/ 44 h 63"/>
                <a:gd name="T14" fmla="*/ 87 w 101"/>
                <a:gd name="T15" fmla="*/ 44 h 63"/>
                <a:gd name="T16" fmla="*/ 87 w 101"/>
                <a:gd name="T17" fmla="*/ 56 h 63"/>
                <a:gd name="T18" fmla="*/ 87 w 101"/>
                <a:gd name="T19" fmla="*/ 56 h 63"/>
                <a:gd name="T20" fmla="*/ 78 w 101"/>
                <a:gd name="T21" fmla="*/ 56 h 63"/>
                <a:gd name="T22" fmla="*/ 78 w 101"/>
                <a:gd name="T23" fmla="*/ 63 h 63"/>
                <a:gd name="T24" fmla="*/ 64 w 101"/>
                <a:gd name="T25" fmla="*/ 0 h 63"/>
                <a:gd name="T26" fmla="*/ 64 w 101"/>
                <a:gd name="T27" fmla="*/ 35 h 63"/>
                <a:gd name="T28" fmla="*/ 50 w 101"/>
                <a:gd name="T29" fmla="*/ 35 h 63"/>
                <a:gd name="T30" fmla="*/ 50 w 101"/>
                <a:gd name="T31" fmla="*/ 44 h 63"/>
                <a:gd name="T32" fmla="*/ 59 w 101"/>
                <a:gd name="T33" fmla="*/ 44 h 63"/>
                <a:gd name="T34" fmla="*/ 59 w 101"/>
                <a:gd name="T35" fmla="*/ 56 h 63"/>
                <a:gd name="T36" fmla="*/ 59 w 101"/>
                <a:gd name="T37" fmla="*/ 56 h 63"/>
                <a:gd name="T38" fmla="*/ 50 w 101"/>
                <a:gd name="T39" fmla="*/ 56 h 63"/>
                <a:gd name="T40" fmla="*/ 50 w 101"/>
                <a:gd name="T41" fmla="*/ 63 h 63"/>
                <a:gd name="T42" fmla="*/ 78 w 101"/>
                <a:gd name="T43" fmla="*/ 63 h 63"/>
                <a:gd name="T44" fmla="*/ 78 w 101"/>
                <a:gd name="T45" fmla="*/ 56 h 63"/>
                <a:gd name="T46" fmla="*/ 69 w 101"/>
                <a:gd name="T47" fmla="*/ 56 h 63"/>
                <a:gd name="T48" fmla="*/ 69 w 101"/>
                <a:gd name="T49" fmla="*/ 44 h 63"/>
                <a:gd name="T50" fmla="*/ 78 w 101"/>
                <a:gd name="T51" fmla="*/ 44 h 63"/>
                <a:gd name="T52" fmla="*/ 78 w 101"/>
                <a:gd name="T53" fmla="*/ 0 h 63"/>
                <a:gd name="T54" fmla="*/ 64 w 101"/>
                <a:gd name="T55" fmla="*/ 0 h 63"/>
                <a:gd name="T56" fmla="*/ 50 w 101"/>
                <a:gd name="T57" fmla="*/ 35 h 63"/>
                <a:gd name="T58" fmla="*/ 21 w 101"/>
                <a:gd name="T59" fmla="*/ 35 h 63"/>
                <a:gd name="T60" fmla="*/ 21 w 101"/>
                <a:gd name="T61" fmla="*/ 44 h 63"/>
                <a:gd name="T62" fmla="*/ 29 w 101"/>
                <a:gd name="T63" fmla="*/ 44 h 63"/>
                <a:gd name="T64" fmla="*/ 29 w 101"/>
                <a:gd name="T65" fmla="*/ 56 h 63"/>
                <a:gd name="T66" fmla="*/ 29 w 101"/>
                <a:gd name="T67" fmla="*/ 56 h 63"/>
                <a:gd name="T68" fmla="*/ 21 w 101"/>
                <a:gd name="T69" fmla="*/ 56 h 63"/>
                <a:gd name="T70" fmla="*/ 21 w 101"/>
                <a:gd name="T71" fmla="*/ 63 h 63"/>
                <a:gd name="T72" fmla="*/ 50 w 101"/>
                <a:gd name="T73" fmla="*/ 63 h 63"/>
                <a:gd name="T74" fmla="*/ 50 w 101"/>
                <a:gd name="T75" fmla="*/ 56 h 63"/>
                <a:gd name="T76" fmla="*/ 42 w 101"/>
                <a:gd name="T77" fmla="*/ 56 h 63"/>
                <a:gd name="T78" fmla="*/ 42 w 101"/>
                <a:gd name="T79" fmla="*/ 44 h 63"/>
                <a:gd name="T80" fmla="*/ 50 w 101"/>
                <a:gd name="T81" fmla="*/ 44 h 63"/>
                <a:gd name="T82" fmla="*/ 50 w 101"/>
                <a:gd name="T83" fmla="*/ 35 h 63"/>
                <a:gd name="T84" fmla="*/ 21 w 101"/>
                <a:gd name="T85" fmla="*/ 35 h 63"/>
                <a:gd name="T86" fmla="*/ 0 w 101"/>
                <a:gd name="T87" fmla="*/ 35 h 63"/>
                <a:gd name="T88" fmla="*/ 0 w 101"/>
                <a:gd name="T89" fmla="*/ 63 h 63"/>
                <a:gd name="T90" fmla="*/ 21 w 101"/>
                <a:gd name="T91" fmla="*/ 63 h 63"/>
                <a:gd name="T92" fmla="*/ 21 w 101"/>
                <a:gd name="T93" fmla="*/ 56 h 63"/>
                <a:gd name="T94" fmla="*/ 12 w 101"/>
                <a:gd name="T95" fmla="*/ 56 h 63"/>
                <a:gd name="T96" fmla="*/ 12 w 101"/>
                <a:gd name="T97" fmla="*/ 44 h 63"/>
                <a:gd name="T98" fmla="*/ 21 w 101"/>
                <a:gd name="T99" fmla="*/ 44 h 63"/>
                <a:gd name="T100" fmla="*/ 21 w 101"/>
                <a:gd name="T101"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1" h="63">
                  <a:moveTo>
                    <a:pt x="78" y="63"/>
                  </a:moveTo>
                  <a:lnTo>
                    <a:pt x="101" y="63"/>
                  </a:lnTo>
                  <a:lnTo>
                    <a:pt x="101" y="35"/>
                  </a:lnTo>
                  <a:lnTo>
                    <a:pt x="89" y="35"/>
                  </a:lnTo>
                  <a:lnTo>
                    <a:pt x="89" y="0"/>
                  </a:lnTo>
                  <a:lnTo>
                    <a:pt x="78" y="0"/>
                  </a:lnTo>
                  <a:lnTo>
                    <a:pt x="78" y="44"/>
                  </a:lnTo>
                  <a:lnTo>
                    <a:pt x="87" y="44"/>
                  </a:lnTo>
                  <a:lnTo>
                    <a:pt x="87" y="56"/>
                  </a:lnTo>
                  <a:lnTo>
                    <a:pt x="87" y="56"/>
                  </a:lnTo>
                  <a:lnTo>
                    <a:pt x="78" y="56"/>
                  </a:lnTo>
                  <a:lnTo>
                    <a:pt x="78" y="63"/>
                  </a:lnTo>
                  <a:close/>
                  <a:moveTo>
                    <a:pt x="64" y="0"/>
                  </a:moveTo>
                  <a:lnTo>
                    <a:pt x="64" y="35"/>
                  </a:lnTo>
                  <a:lnTo>
                    <a:pt x="50" y="35"/>
                  </a:lnTo>
                  <a:lnTo>
                    <a:pt x="50" y="44"/>
                  </a:lnTo>
                  <a:lnTo>
                    <a:pt x="59" y="44"/>
                  </a:lnTo>
                  <a:lnTo>
                    <a:pt x="59" y="56"/>
                  </a:lnTo>
                  <a:lnTo>
                    <a:pt x="59" y="56"/>
                  </a:lnTo>
                  <a:lnTo>
                    <a:pt x="50" y="56"/>
                  </a:lnTo>
                  <a:lnTo>
                    <a:pt x="50" y="63"/>
                  </a:lnTo>
                  <a:lnTo>
                    <a:pt x="78" y="63"/>
                  </a:lnTo>
                  <a:lnTo>
                    <a:pt x="78" y="56"/>
                  </a:lnTo>
                  <a:lnTo>
                    <a:pt x="69" y="56"/>
                  </a:lnTo>
                  <a:lnTo>
                    <a:pt x="69" y="44"/>
                  </a:lnTo>
                  <a:lnTo>
                    <a:pt x="78" y="44"/>
                  </a:lnTo>
                  <a:lnTo>
                    <a:pt x="78" y="0"/>
                  </a:lnTo>
                  <a:lnTo>
                    <a:pt x="64" y="0"/>
                  </a:lnTo>
                  <a:close/>
                  <a:moveTo>
                    <a:pt x="50" y="35"/>
                  </a:moveTo>
                  <a:lnTo>
                    <a:pt x="21" y="35"/>
                  </a:lnTo>
                  <a:lnTo>
                    <a:pt x="21" y="44"/>
                  </a:lnTo>
                  <a:lnTo>
                    <a:pt x="29" y="44"/>
                  </a:lnTo>
                  <a:lnTo>
                    <a:pt x="29" y="56"/>
                  </a:lnTo>
                  <a:lnTo>
                    <a:pt x="29" y="56"/>
                  </a:lnTo>
                  <a:lnTo>
                    <a:pt x="21" y="56"/>
                  </a:lnTo>
                  <a:lnTo>
                    <a:pt x="21" y="63"/>
                  </a:lnTo>
                  <a:lnTo>
                    <a:pt x="50" y="63"/>
                  </a:lnTo>
                  <a:lnTo>
                    <a:pt x="50" y="56"/>
                  </a:lnTo>
                  <a:lnTo>
                    <a:pt x="42" y="56"/>
                  </a:lnTo>
                  <a:lnTo>
                    <a:pt x="42" y="44"/>
                  </a:lnTo>
                  <a:lnTo>
                    <a:pt x="50" y="44"/>
                  </a:lnTo>
                  <a:lnTo>
                    <a:pt x="50" y="35"/>
                  </a:lnTo>
                  <a:close/>
                  <a:moveTo>
                    <a:pt x="21" y="35"/>
                  </a:moveTo>
                  <a:lnTo>
                    <a:pt x="0" y="35"/>
                  </a:lnTo>
                  <a:lnTo>
                    <a:pt x="0" y="63"/>
                  </a:lnTo>
                  <a:lnTo>
                    <a:pt x="21" y="63"/>
                  </a:lnTo>
                  <a:lnTo>
                    <a:pt x="21" y="56"/>
                  </a:lnTo>
                  <a:lnTo>
                    <a:pt x="12" y="56"/>
                  </a:lnTo>
                  <a:lnTo>
                    <a:pt x="12" y="44"/>
                  </a:lnTo>
                  <a:lnTo>
                    <a:pt x="21" y="44"/>
                  </a:lnTo>
                  <a:lnTo>
                    <a:pt x="21" y="35"/>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35" name="Freeform 110">
              <a:extLst>
                <a:ext uri="{FF2B5EF4-FFF2-40B4-BE49-F238E27FC236}">
                  <a16:creationId xmlns:a16="http://schemas.microsoft.com/office/drawing/2014/main" id="{8B3C8359-1671-A0AB-9A9B-92ACE908512D}"/>
                </a:ext>
              </a:extLst>
            </p:cNvPr>
            <p:cNvSpPr>
              <a:spLocks/>
            </p:cNvSpPr>
            <p:nvPr/>
          </p:nvSpPr>
          <p:spPr bwMode="auto">
            <a:xfrm>
              <a:off x="11984036" y="3204203"/>
              <a:ext cx="118927" cy="38762"/>
            </a:xfrm>
            <a:custGeom>
              <a:avLst/>
              <a:gdLst>
                <a:gd name="T0" fmla="*/ 130 w 135"/>
                <a:gd name="T1" fmla="*/ 44 h 44"/>
                <a:gd name="T2" fmla="*/ 135 w 135"/>
                <a:gd name="T3" fmla="*/ 0 h 44"/>
                <a:gd name="T4" fmla="*/ 0 w 135"/>
                <a:gd name="T5" fmla="*/ 0 h 44"/>
                <a:gd name="T6" fmla="*/ 15 w 135"/>
                <a:gd name="T7" fmla="*/ 44 h 44"/>
                <a:gd name="T8" fmla="*/ 130 w 135"/>
                <a:gd name="T9" fmla="*/ 44 h 44"/>
              </a:gdLst>
              <a:ahLst/>
              <a:cxnLst>
                <a:cxn ang="0">
                  <a:pos x="T0" y="T1"/>
                </a:cxn>
                <a:cxn ang="0">
                  <a:pos x="T2" y="T3"/>
                </a:cxn>
                <a:cxn ang="0">
                  <a:pos x="T4" y="T5"/>
                </a:cxn>
                <a:cxn ang="0">
                  <a:pos x="T6" y="T7"/>
                </a:cxn>
                <a:cxn ang="0">
                  <a:pos x="T8" y="T9"/>
                </a:cxn>
              </a:cxnLst>
              <a:rect l="0" t="0" r="r" b="b"/>
              <a:pathLst>
                <a:path w="135" h="44">
                  <a:moveTo>
                    <a:pt x="130" y="44"/>
                  </a:moveTo>
                  <a:lnTo>
                    <a:pt x="135" y="0"/>
                  </a:lnTo>
                  <a:lnTo>
                    <a:pt x="0" y="0"/>
                  </a:lnTo>
                  <a:lnTo>
                    <a:pt x="15" y="44"/>
                  </a:lnTo>
                  <a:lnTo>
                    <a:pt x="130" y="44"/>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36" name="Freeform 111">
              <a:extLst>
                <a:ext uri="{FF2B5EF4-FFF2-40B4-BE49-F238E27FC236}">
                  <a16:creationId xmlns:a16="http://schemas.microsoft.com/office/drawing/2014/main" id="{20E689C1-8962-86B3-EFF3-53E7DAB14C0D}"/>
                </a:ext>
              </a:extLst>
            </p:cNvPr>
            <p:cNvSpPr>
              <a:spLocks noEditPoints="1"/>
            </p:cNvSpPr>
            <p:nvPr/>
          </p:nvSpPr>
          <p:spPr bwMode="auto">
            <a:xfrm>
              <a:off x="11542686" y="3995286"/>
              <a:ext cx="111880" cy="88975"/>
            </a:xfrm>
            <a:custGeom>
              <a:avLst/>
              <a:gdLst>
                <a:gd name="T0" fmla="*/ 58 w 73"/>
                <a:gd name="T1" fmla="*/ 58 h 58"/>
                <a:gd name="T2" fmla="*/ 58 w 73"/>
                <a:gd name="T3" fmla="*/ 38 h 58"/>
                <a:gd name="T4" fmla="*/ 67 w 73"/>
                <a:gd name="T5" fmla="*/ 29 h 58"/>
                <a:gd name="T6" fmla="*/ 73 w 73"/>
                <a:gd name="T7" fmla="*/ 29 h 58"/>
                <a:gd name="T8" fmla="*/ 73 w 73"/>
                <a:gd name="T9" fmla="*/ 8 h 58"/>
                <a:gd name="T10" fmla="*/ 65 w 73"/>
                <a:gd name="T11" fmla="*/ 0 h 58"/>
                <a:gd name="T12" fmla="*/ 47 w 73"/>
                <a:gd name="T13" fmla="*/ 0 h 58"/>
                <a:gd name="T14" fmla="*/ 47 w 73"/>
                <a:gd name="T15" fmla="*/ 9 h 58"/>
                <a:gd name="T16" fmla="*/ 54 w 73"/>
                <a:gd name="T17" fmla="*/ 16 h 58"/>
                <a:gd name="T18" fmla="*/ 47 w 73"/>
                <a:gd name="T19" fmla="*/ 22 h 58"/>
                <a:gd name="T20" fmla="*/ 47 w 73"/>
                <a:gd name="T21" fmla="*/ 26 h 58"/>
                <a:gd name="T22" fmla="*/ 54 w 73"/>
                <a:gd name="T23" fmla="*/ 33 h 58"/>
                <a:gd name="T24" fmla="*/ 47 w 73"/>
                <a:gd name="T25" fmla="*/ 39 h 58"/>
                <a:gd name="T26" fmla="*/ 47 w 73"/>
                <a:gd name="T27" fmla="*/ 58 h 58"/>
                <a:gd name="T28" fmla="*/ 58 w 73"/>
                <a:gd name="T29" fmla="*/ 58 h 58"/>
                <a:gd name="T30" fmla="*/ 47 w 73"/>
                <a:gd name="T31" fmla="*/ 0 h 58"/>
                <a:gd name="T32" fmla="*/ 26 w 73"/>
                <a:gd name="T33" fmla="*/ 0 h 58"/>
                <a:gd name="T34" fmla="*/ 26 w 73"/>
                <a:gd name="T35" fmla="*/ 9 h 58"/>
                <a:gd name="T36" fmla="*/ 33 w 73"/>
                <a:gd name="T37" fmla="*/ 16 h 58"/>
                <a:gd name="T38" fmla="*/ 26 w 73"/>
                <a:gd name="T39" fmla="*/ 22 h 58"/>
                <a:gd name="T40" fmla="*/ 26 w 73"/>
                <a:gd name="T41" fmla="*/ 26 h 58"/>
                <a:gd name="T42" fmla="*/ 33 w 73"/>
                <a:gd name="T43" fmla="*/ 33 h 58"/>
                <a:gd name="T44" fmla="*/ 26 w 73"/>
                <a:gd name="T45" fmla="*/ 39 h 58"/>
                <a:gd name="T46" fmla="*/ 26 w 73"/>
                <a:gd name="T47" fmla="*/ 58 h 58"/>
                <a:gd name="T48" fmla="*/ 47 w 73"/>
                <a:gd name="T49" fmla="*/ 58 h 58"/>
                <a:gd name="T50" fmla="*/ 47 w 73"/>
                <a:gd name="T51" fmla="*/ 39 h 58"/>
                <a:gd name="T52" fmla="*/ 47 w 73"/>
                <a:gd name="T53" fmla="*/ 39 h 58"/>
                <a:gd name="T54" fmla="*/ 41 w 73"/>
                <a:gd name="T55" fmla="*/ 33 h 58"/>
                <a:gd name="T56" fmla="*/ 47 w 73"/>
                <a:gd name="T57" fmla="*/ 26 h 58"/>
                <a:gd name="T58" fmla="*/ 47 w 73"/>
                <a:gd name="T59" fmla="*/ 26 h 58"/>
                <a:gd name="T60" fmla="*/ 47 w 73"/>
                <a:gd name="T61" fmla="*/ 26 h 58"/>
                <a:gd name="T62" fmla="*/ 47 w 73"/>
                <a:gd name="T63" fmla="*/ 22 h 58"/>
                <a:gd name="T64" fmla="*/ 47 w 73"/>
                <a:gd name="T65" fmla="*/ 22 h 58"/>
                <a:gd name="T66" fmla="*/ 41 w 73"/>
                <a:gd name="T67" fmla="*/ 16 h 58"/>
                <a:gd name="T68" fmla="*/ 47 w 73"/>
                <a:gd name="T69" fmla="*/ 9 h 58"/>
                <a:gd name="T70" fmla="*/ 47 w 73"/>
                <a:gd name="T71" fmla="*/ 9 h 58"/>
                <a:gd name="T72" fmla="*/ 47 w 73"/>
                <a:gd name="T73" fmla="*/ 9 h 58"/>
                <a:gd name="T74" fmla="*/ 47 w 73"/>
                <a:gd name="T75" fmla="*/ 0 h 58"/>
                <a:gd name="T76" fmla="*/ 26 w 73"/>
                <a:gd name="T77" fmla="*/ 0 h 58"/>
                <a:gd name="T78" fmla="*/ 8 w 73"/>
                <a:gd name="T79" fmla="*/ 0 h 58"/>
                <a:gd name="T80" fmla="*/ 0 w 73"/>
                <a:gd name="T81" fmla="*/ 8 h 58"/>
                <a:gd name="T82" fmla="*/ 0 w 73"/>
                <a:gd name="T83" fmla="*/ 29 h 58"/>
                <a:gd name="T84" fmla="*/ 6 w 73"/>
                <a:gd name="T85" fmla="*/ 29 h 58"/>
                <a:gd name="T86" fmla="*/ 15 w 73"/>
                <a:gd name="T87" fmla="*/ 38 h 58"/>
                <a:gd name="T88" fmla="*/ 15 w 73"/>
                <a:gd name="T89" fmla="*/ 58 h 58"/>
                <a:gd name="T90" fmla="*/ 26 w 73"/>
                <a:gd name="T91" fmla="*/ 58 h 58"/>
                <a:gd name="T92" fmla="*/ 26 w 73"/>
                <a:gd name="T93" fmla="*/ 39 h 58"/>
                <a:gd name="T94" fmla="*/ 26 w 73"/>
                <a:gd name="T95" fmla="*/ 39 h 58"/>
                <a:gd name="T96" fmla="*/ 20 w 73"/>
                <a:gd name="T97" fmla="*/ 33 h 58"/>
                <a:gd name="T98" fmla="*/ 26 w 73"/>
                <a:gd name="T99" fmla="*/ 26 h 58"/>
                <a:gd name="T100" fmla="*/ 26 w 73"/>
                <a:gd name="T101" fmla="*/ 26 h 58"/>
                <a:gd name="T102" fmla="*/ 26 w 73"/>
                <a:gd name="T103" fmla="*/ 26 h 58"/>
                <a:gd name="T104" fmla="*/ 26 w 73"/>
                <a:gd name="T105" fmla="*/ 22 h 58"/>
                <a:gd name="T106" fmla="*/ 26 w 73"/>
                <a:gd name="T107" fmla="*/ 22 h 58"/>
                <a:gd name="T108" fmla="*/ 20 w 73"/>
                <a:gd name="T109" fmla="*/ 16 h 58"/>
                <a:gd name="T110" fmla="*/ 26 w 73"/>
                <a:gd name="T111" fmla="*/ 9 h 58"/>
                <a:gd name="T112" fmla="*/ 26 w 73"/>
                <a:gd name="T113" fmla="*/ 9 h 58"/>
                <a:gd name="T114" fmla="*/ 26 w 73"/>
                <a:gd name="T115" fmla="*/ 9 h 58"/>
                <a:gd name="T116" fmla="*/ 26 w 73"/>
                <a:gd name="T1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 h="58">
                  <a:moveTo>
                    <a:pt x="58" y="58"/>
                  </a:moveTo>
                  <a:cubicBezTo>
                    <a:pt x="58" y="38"/>
                    <a:pt x="58" y="38"/>
                    <a:pt x="58" y="38"/>
                  </a:cubicBezTo>
                  <a:cubicBezTo>
                    <a:pt x="58" y="32"/>
                    <a:pt x="61" y="29"/>
                    <a:pt x="67" y="29"/>
                  </a:cubicBezTo>
                  <a:cubicBezTo>
                    <a:pt x="73" y="29"/>
                    <a:pt x="73" y="29"/>
                    <a:pt x="73" y="29"/>
                  </a:cubicBezTo>
                  <a:cubicBezTo>
                    <a:pt x="73" y="8"/>
                    <a:pt x="73" y="8"/>
                    <a:pt x="73" y="8"/>
                  </a:cubicBezTo>
                  <a:cubicBezTo>
                    <a:pt x="73" y="3"/>
                    <a:pt x="70" y="0"/>
                    <a:pt x="65" y="0"/>
                  </a:cubicBezTo>
                  <a:cubicBezTo>
                    <a:pt x="47" y="0"/>
                    <a:pt x="47" y="0"/>
                    <a:pt x="47" y="0"/>
                  </a:cubicBezTo>
                  <a:cubicBezTo>
                    <a:pt x="47" y="9"/>
                    <a:pt x="47" y="9"/>
                    <a:pt x="47" y="9"/>
                  </a:cubicBezTo>
                  <a:cubicBezTo>
                    <a:pt x="51" y="9"/>
                    <a:pt x="54" y="12"/>
                    <a:pt x="54" y="16"/>
                  </a:cubicBezTo>
                  <a:cubicBezTo>
                    <a:pt x="54" y="19"/>
                    <a:pt x="51" y="22"/>
                    <a:pt x="47" y="22"/>
                  </a:cubicBezTo>
                  <a:cubicBezTo>
                    <a:pt x="47" y="26"/>
                    <a:pt x="47" y="26"/>
                    <a:pt x="47" y="26"/>
                  </a:cubicBezTo>
                  <a:cubicBezTo>
                    <a:pt x="51" y="26"/>
                    <a:pt x="54" y="29"/>
                    <a:pt x="54" y="33"/>
                  </a:cubicBezTo>
                  <a:cubicBezTo>
                    <a:pt x="54" y="37"/>
                    <a:pt x="51" y="39"/>
                    <a:pt x="47" y="39"/>
                  </a:cubicBezTo>
                  <a:cubicBezTo>
                    <a:pt x="47" y="58"/>
                    <a:pt x="47" y="58"/>
                    <a:pt x="47" y="58"/>
                  </a:cubicBezTo>
                  <a:lnTo>
                    <a:pt x="58" y="58"/>
                  </a:lnTo>
                  <a:close/>
                  <a:moveTo>
                    <a:pt x="47" y="0"/>
                  </a:moveTo>
                  <a:cubicBezTo>
                    <a:pt x="26" y="0"/>
                    <a:pt x="26" y="0"/>
                    <a:pt x="26" y="0"/>
                  </a:cubicBezTo>
                  <a:cubicBezTo>
                    <a:pt x="26" y="9"/>
                    <a:pt x="26" y="9"/>
                    <a:pt x="26" y="9"/>
                  </a:cubicBezTo>
                  <a:cubicBezTo>
                    <a:pt x="30" y="9"/>
                    <a:pt x="33" y="12"/>
                    <a:pt x="33" y="16"/>
                  </a:cubicBezTo>
                  <a:cubicBezTo>
                    <a:pt x="33" y="19"/>
                    <a:pt x="30" y="22"/>
                    <a:pt x="26" y="22"/>
                  </a:cubicBezTo>
                  <a:cubicBezTo>
                    <a:pt x="26" y="26"/>
                    <a:pt x="26" y="26"/>
                    <a:pt x="26" y="26"/>
                  </a:cubicBezTo>
                  <a:cubicBezTo>
                    <a:pt x="30" y="26"/>
                    <a:pt x="33" y="29"/>
                    <a:pt x="33" y="33"/>
                  </a:cubicBezTo>
                  <a:cubicBezTo>
                    <a:pt x="33" y="37"/>
                    <a:pt x="30" y="39"/>
                    <a:pt x="26" y="39"/>
                  </a:cubicBezTo>
                  <a:cubicBezTo>
                    <a:pt x="26" y="58"/>
                    <a:pt x="26" y="58"/>
                    <a:pt x="26" y="58"/>
                  </a:cubicBezTo>
                  <a:cubicBezTo>
                    <a:pt x="47" y="58"/>
                    <a:pt x="47" y="58"/>
                    <a:pt x="47" y="58"/>
                  </a:cubicBezTo>
                  <a:cubicBezTo>
                    <a:pt x="47" y="39"/>
                    <a:pt x="47" y="39"/>
                    <a:pt x="47" y="39"/>
                  </a:cubicBezTo>
                  <a:cubicBezTo>
                    <a:pt x="47" y="39"/>
                    <a:pt x="47" y="39"/>
                    <a:pt x="47" y="39"/>
                  </a:cubicBezTo>
                  <a:cubicBezTo>
                    <a:pt x="44" y="39"/>
                    <a:pt x="41" y="37"/>
                    <a:pt x="41" y="33"/>
                  </a:cubicBezTo>
                  <a:cubicBezTo>
                    <a:pt x="41" y="29"/>
                    <a:pt x="44" y="26"/>
                    <a:pt x="47" y="26"/>
                  </a:cubicBezTo>
                  <a:cubicBezTo>
                    <a:pt x="47" y="26"/>
                    <a:pt x="47" y="26"/>
                    <a:pt x="47" y="26"/>
                  </a:cubicBezTo>
                  <a:cubicBezTo>
                    <a:pt x="47" y="26"/>
                    <a:pt x="47" y="26"/>
                    <a:pt x="47" y="26"/>
                  </a:cubicBezTo>
                  <a:cubicBezTo>
                    <a:pt x="47" y="22"/>
                    <a:pt x="47" y="22"/>
                    <a:pt x="47" y="22"/>
                  </a:cubicBezTo>
                  <a:cubicBezTo>
                    <a:pt x="47" y="22"/>
                    <a:pt x="47" y="22"/>
                    <a:pt x="47" y="22"/>
                  </a:cubicBezTo>
                  <a:cubicBezTo>
                    <a:pt x="44" y="22"/>
                    <a:pt x="41" y="19"/>
                    <a:pt x="41" y="16"/>
                  </a:cubicBezTo>
                  <a:cubicBezTo>
                    <a:pt x="41" y="12"/>
                    <a:pt x="44" y="9"/>
                    <a:pt x="47" y="9"/>
                  </a:cubicBezTo>
                  <a:cubicBezTo>
                    <a:pt x="47" y="9"/>
                    <a:pt x="47" y="9"/>
                    <a:pt x="47" y="9"/>
                  </a:cubicBezTo>
                  <a:cubicBezTo>
                    <a:pt x="47" y="9"/>
                    <a:pt x="47" y="9"/>
                    <a:pt x="47" y="9"/>
                  </a:cubicBezTo>
                  <a:lnTo>
                    <a:pt x="47" y="0"/>
                  </a:lnTo>
                  <a:close/>
                  <a:moveTo>
                    <a:pt x="26" y="0"/>
                  </a:moveTo>
                  <a:cubicBezTo>
                    <a:pt x="8" y="0"/>
                    <a:pt x="8" y="0"/>
                    <a:pt x="8" y="0"/>
                  </a:cubicBezTo>
                  <a:cubicBezTo>
                    <a:pt x="4" y="0"/>
                    <a:pt x="0" y="3"/>
                    <a:pt x="0" y="8"/>
                  </a:cubicBezTo>
                  <a:cubicBezTo>
                    <a:pt x="0" y="29"/>
                    <a:pt x="0" y="29"/>
                    <a:pt x="0" y="29"/>
                  </a:cubicBezTo>
                  <a:cubicBezTo>
                    <a:pt x="6" y="29"/>
                    <a:pt x="6" y="29"/>
                    <a:pt x="6" y="29"/>
                  </a:cubicBezTo>
                  <a:cubicBezTo>
                    <a:pt x="12" y="29"/>
                    <a:pt x="15" y="32"/>
                    <a:pt x="15" y="38"/>
                  </a:cubicBezTo>
                  <a:cubicBezTo>
                    <a:pt x="15" y="58"/>
                    <a:pt x="15" y="58"/>
                    <a:pt x="15" y="58"/>
                  </a:cubicBezTo>
                  <a:cubicBezTo>
                    <a:pt x="26" y="58"/>
                    <a:pt x="26" y="58"/>
                    <a:pt x="26" y="58"/>
                  </a:cubicBezTo>
                  <a:cubicBezTo>
                    <a:pt x="26" y="39"/>
                    <a:pt x="26" y="39"/>
                    <a:pt x="26" y="39"/>
                  </a:cubicBezTo>
                  <a:cubicBezTo>
                    <a:pt x="26" y="39"/>
                    <a:pt x="26" y="39"/>
                    <a:pt x="26" y="39"/>
                  </a:cubicBezTo>
                  <a:cubicBezTo>
                    <a:pt x="23" y="39"/>
                    <a:pt x="20" y="37"/>
                    <a:pt x="20" y="33"/>
                  </a:cubicBezTo>
                  <a:cubicBezTo>
                    <a:pt x="20" y="29"/>
                    <a:pt x="23" y="26"/>
                    <a:pt x="26" y="26"/>
                  </a:cubicBezTo>
                  <a:cubicBezTo>
                    <a:pt x="26" y="26"/>
                    <a:pt x="26" y="26"/>
                    <a:pt x="26" y="26"/>
                  </a:cubicBezTo>
                  <a:cubicBezTo>
                    <a:pt x="26" y="26"/>
                    <a:pt x="26" y="26"/>
                    <a:pt x="26" y="26"/>
                  </a:cubicBezTo>
                  <a:cubicBezTo>
                    <a:pt x="26" y="22"/>
                    <a:pt x="26" y="22"/>
                    <a:pt x="26" y="22"/>
                  </a:cubicBezTo>
                  <a:cubicBezTo>
                    <a:pt x="26" y="22"/>
                    <a:pt x="26" y="22"/>
                    <a:pt x="26" y="22"/>
                  </a:cubicBezTo>
                  <a:cubicBezTo>
                    <a:pt x="23" y="22"/>
                    <a:pt x="20" y="19"/>
                    <a:pt x="20" y="16"/>
                  </a:cubicBezTo>
                  <a:cubicBezTo>
                    <a:pt x="20" y="12"/>
                    <a:pt x="23" y="9"/>
                    <a:pt x="26" y="9"/>
                  </a:cubicBezTo>
                  <a:cubicBezTo>
                    <a:pt x="26" y="9"/>
                    <a:pt x="26" y="9"/>
                    <a:pt x="26" y="9"/>
                  </a:cubicBezTo>
                  <a:cubicBezTo>
                    <a:pt x="26" y="9"/>
                    <a:pt x="26" y="9"/>
                    <a:pt x="26" y="9"/>
                  </a:cubicBezTo>
                  <a:lnTo>
                    <a:pt x="26"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37" name="Freeform 112">
              <a:extLst>
                <a:ext uri="{FF2B5EF4-FFF2-40B4-BE49-F238E27FC236}">
                  <a16:creationId xmlns:a16="http://schemas.microsoft.com/office/drawing/2014/main" id="{AD20F467-CFB4-732D-AFE6-DDFD9C084049}"/>
                </a:ext>
              </a:extLst>
            </p:cNvPr>
            <p:cNvSpPr>
              <a:spLocks/>
            </p:cNvSpPr>
            <p:nvPr/>
          </p:nvSpPr>
          <p:spPr bwMode="auto">
            <a:xfrm>
              <a:off x="11523306" y="4044618"/>
              <a:ext cx="151522" cy="81046"/>
            </a:xfrm>
            <a:custGeom>
              <a:avLst/>
              <a:gdLst>
                <a:gd name="T0" fmla="*/ 93 w 99"/>
                <a:gd name="T1" fmla="*/ 0 h 53"/>
                <a:gd name="T2" fmla="*/ 86 w 99"/>
                <a:gd name="T3" fmla="*/ 0 h 53"/>
                <a:gd name="T4" fmla="*/ 80 w 99"/>
                <a:gd name="T5" fmla="*/ 0 h 53"/>
                <a:gd name="T6" fmla="*/ 73 w 99"/>
                <a:gd name="T7" fmla="*/ 6 h 53"/>
                <a:gd name="T8" fmla="*/ 73 w 99"/>
                <a:gd name="T9" fmla="*/ 28 h 53"/>
                <a:gd name="T10" fmla="*/ 26 w 99"/>
                <a:gd name="T11" fmla="*/ 28 h 53"/>
                <a:gd name="T12" fmla="*/ 26 w 99"/>
                <a:gd name="T13" fmla="*/ 6 h 53"/>
                <a:gd name="T14" fmla="*/ 19 w 99"/>
                <a:gd name="T15" fmla="*/ 0 h 53"/>
                <a:gd name="T16" fmla="*/ 13 w 99"/>
                <a:gd name="T17" fmla="*/ 0 h 53"/>
                <a:gd name="T18" fmla="*/ 7 w 99"/>
                <a:gd name="T19" fmla="*/ 0 h 53"/>
                <a:gd name="T20" fmla="*/ 0 w 99"/>
                <a:gd name="T21" fmla="*/ 6 h 53"/>
                <a:gd name="T22" fmla="*/ 0 w 99"/>
                <a:gd name="T23" fmla="*/ 39 h 53"/>
                <a:gd name="T24" fmla="*/ 10 w 99"/>
                <a:gd name="T25" fmla="*/ 48 h 53"/>
                <a:gd name="T26" fmla="*/ 10 w 99"/>
                <a:gd name="T27" fmla="*/ 49 h 53"/>
                <a:gd name="T28" fmla="*/ 10 w 99"/>
                <a:gd name="T29" fmla="*/ 51 h 53"/>
                <a:gd name="T30" fmla="*/ 14 w 99"/>
                <a:gd name="T31" fmla="*/ 53 h 53"/>
                <a:gd name="T32" fmla="*/ 15 w 99"/>
                <a:gd name="T33" fmla="*/ 53 h 53"/>
                <a:gd name="T34" fmla="*/ 19 w 99"/>
                <a:gd name="T35" fmla="*/ 51 h 53"/>
                <a:gd name="T36" fmla="*/ 19 w 99"/>
                <a:gd name="T37" fmla="*/ 49 h 53"/>
                <a:gd name="T38" fmla="*/ 19 w 99"/>
                <a:gd name="T39" fmla="*/ 48 h 53"/>
                <a:gd name="T40" fmla="*/ 80 w 99"/>
                <a:gd name="T41" fmla="*/ 48 h 53"/>
                <a:gd name="T42" fmla="*/ 80 w 99"/>
                <a:gd name="T43" fmla="*/ 49 h 53"/>
                <a:gd name="T44" fmla="*/ 81 w 99"/>
                <a:gd name="T45" fmla="*/ 51 h 53"/>
                <a:gd name="T46" fmla="*/ 84 w 99"/>
                <a:gd name="T47" fmla="*/ 53 h 53"/>
                <a:gd name="T48" fmla="*/ 86 w 99"/>
                <a:gd name="T49" fmla="*/ 53 h 53"/>
                <a:gd name="T50" fmla="*/ 89 w 99"/>
                <a:gd name="T51" fmla="*/ 51 h 53"/>
                <a:gd name="T52" fmla="*/ 90 w 99"/>
                <a:gd name="T53" fmla="*/ 49 h 53"/>
                <a:gd name="T54" fmla="*/ 90 w 99"/>
                <a:gd name="T55" fmla="*/ 48 h 53"/>
                <a:gd name="T56" fmla="*/ 93 w 99"/>
                <a:gd name="T57" fmla="*/ 48 h 53"/>
                <a:gd name="T58" fmla="*/ 99 w 99"/>
                <a:gd name="T59" fmla="*/ 39 h 53"/>
                <a:gd name="T60" fmla="*/ 99 w 99"/>
                <a:gd name="T61" fmla="*/ 6 h 53"/>
                <a:gd name="T62" fmla="*/ 93 w 99"/>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53">
                  <a:moveTo>
                    <a:pt x="93" y="0"/>
                  </a:moveTo>
                  <a:cubicBezTo>
                    <a:pt x="86" y="0"/>
                    <a:pt x="86" y="0"/>
                    <a:pt x="86" y="0"/>
                  </a:cubicBezTo>
                  <a:cubicBezTo>
                    <a:pt x="80" y="0"/>
                    <a:pt x="80" y="0"/>
                    <a:pt x="80" y="0"/>
                  </a:cubicBezTo>
                  <a:cubicBezTo>
                    <a:pt x="76" y="0"/>
                    <a:pt x="73" y="2"/>
                    <a:pt x="73" y="6"/>
                  </a:cubicBezTo>
                  <a:cubicBezTo>
                    <a:pt x="73" y="28"/>
                    <a:pt x="73" y="28"/>
                    <a:pt x="73" y="28"/>
                  </a:cubicBezTo>
                  <a:cubicBezTo>
                    <a:pt x="26" y="28"/>
                    <a:pt x="26" y="28"/>
                    <a:pt x="26" y="28"/>
                  </a:cubicBezTo>
                  <a:cubicBezTo>
                    <a:pt x="26" y="6"/>
                    <a:pt x="26" y="6"/>
                    <a:pt x="26" y="6"/>
                  </a:cubicBezTo>
                  <a:cubicBezTo>
                    <a:pt x="26" y="2"/>
                    <a:pt x="24" y="0"/>
                    <a:pt x="19" y="0"/>
                  </a:cubicBezTo>
                  <a:cubicBezTo>
                    <a:pt x="13" y="0"/>
                    <a:pt x="13" y="0"/>
                    <a:pt x="13" y="0"/>
                  </a:cubicBezTo>
                  <a:cubicBezTo>
                    <a:pt x="7" y="0"/>
                    <a:pt x="7" y="0"/>
                    <a:pt x="7" y="0"/>
                  </a:cubicBezTo>
                  <a:cubicBezTo>
                    <a:pt x="3" y="0"/>
                    <a:pt x="0" y="2"/>
                    <a:pt x="0" y="6"/>
                  </a:cubicBezTo>
                  <a:cubicBezTo>
                    <a:pt x="0" y="39"/>
                    <a:pt x="0" y="39"/>
                    <a:pt x="0" y="39"/>
                  </a:cubicBezTo>
                  <a:cubicBezTo>
                    <a:pt x="0" y="43"/>
                    <a:pt x="5" y="48"/>
                    <a:pt x="10" y="48"/>
                  </a:cubicBezTo>
                  <a:cubicBezTo>
                    <a:pt x="10" y="49"/>
                    <a:pt x="10" y="49"/>
                    <a:pt x="10" y="49"/>
                  </a:cubicBezTo>
                  <a:cubicBezTo>
                    <a:pt x="10" y="50"/>
                    <a:pt x="10" y="51"/>
                    <a:pt x="10" y="51"/>
                  </a:cubicBezTo>
                  <a:cubicBezTo>
                    <a:pt x="11" y="52"/>
                    <a:pt x="12" y="53"/>
                    <a:pt x="14" y="53"/>
                  </a:cubicBezTo>
                  <a:cubicBezTo>
                    <a:pt x="15" y="53"/>
                    <a:pt x="15" y="53"/>
                    <a:pt x="15" y="53"/>
                  </a:cubicBezTo>
                  <a:cubicBezTo>
                    <a:pt x="17" y="53"/>
                    <a:pt x="18" y="52"/>
                    <a:pt x="19" y="51"/>
                  </a:cubicBezTo>
                  <a:cubicBezTo>
                    <a:pt x="19" y="51"/>
                    <a:pt x="19" y="50"/>
                    <a:pt x="19" y="49"/>
                  </a:cubicBezTo>
                  <a:cubicBezTo>
                    <a:pt x="19" y="49"/>
                    <a:pt x="19" y="49"/>
                    <a:pt x="19" y="48"/>
                  </a:cubicBezTo>
                  <a:cubicBezTo>
                    <a:pt x="80" y="48"/>
                    <a:pt x="80" y="48"/>
                    <a:pt x="80" y="48"/>
                  </a:cubicBezTo>
                  <a:cubicBezTo>
                    <a:pt x="80" y="49"/>
                    <a:pt x="80" y="49"/>
                    <a:pt x="80" y="49"/>
                  </a:cubicBezTo>
                  <a:cubicBezTo>
                    <a:pt x="80" y="50"/>
                    <a:pt x="80" y="51"/>
                    <a:pt x="81" y="51"/>
                  </a:cubicBezTo>
                  <a:cubicBezTo>
                    <a:pt x="81" y="52"/>
                    <a:pt x="83" y="53"/>
                    <a:pt x="84" y="53"/>
                  </a:cubicBezTo>
                  <a:cubicBezTo>
                    <a:pt x="86" y="53"/>
                    <a:pt x="86" y="53"/>
                    <a:pt x="86" y="53"/>
                  </a:cubicBezTo>
                  <a:cubicBezTo>
                    <a:pt x="87" y="53"/>
                    <a:pt x="88" y="52"/>
                    <a:pt x="89" y="51"/>
                  </a:cubicBezTo>
                  <a:cubicBezTo>
                    <a:pt x="89" y="51"/>
                    <a:pt x="89" y="50"/>
                    <a:pt x="90" y="49"/>
                  </a:cubicBezTo>
                  <a:cubicBezTo>
                    <a:pt x="90" y="49"/>
                    <a:pt x="90" y="49"/>
                    <a:pt x="90" y="48"/>
                  </a:cubicBezTo>
                  <a:cubicBezTo>
                    <a:pt x="93" y="48"/>
                    <a:pt x="93" y="48"/>
                    <a:pt x="93" y="48"/>
                  </a:cubicBezTo>
                  <a:cubicBezTo>
                    <a:pt x="97" y="48"/>
                    <a:pt x="99" y="43"/>
                    <a:pt x="99" y="39"/>
                  </a:cubicBezTo>
                  <a:cubicBezTo>
                    <a:pt x="99" y="6"/>
                    <a:pt x="99" y="6"/>
                    <a:pt x="99" y="6"/>
                  </a:cubicBezTo>
                  <a:cubicBezTo>
                    <a:pt x="99" y="2"/>
                    <a:pt x="97" y="0"/>
                    <a:pt x="93"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38" name="Oval 113">
              <a:extLst>
                <a:ext uri="{FF2B5EF4-FFF2-40B4-BE49-F238E27FC236}">
                  <a16:creationId xmlns:a16="http://schemas.microsoft.com/office/drawing/2014/main" id="{6DD740E1-07C5-B25B-FF3F-7B8BD4838BB9}"/>
                </a:ext>
              </a:extLst>
            </p:cNvPr>
            <p:cNvSpPr>
              <a:spLocks noChangeArrowheads="1"/>
            </p:cNvSpPr>
            <p:nvPr/>
          </p:nvSpPr>
          <p:spPr bwMode="auto">
            <a:xfrm>
              <a:off x="11577043" y="4013785"/>
              <a:ext cx="12333" cy="12333"/>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39" name="Oval 114">
              <a:extLst>
                <a:ext uri="{FF2B5EF4-FFF2-40B4-BE49-F238E27FC236}">
                  <a16:creationId xmlns:a16="http://schemas.microsoft.com/office/drawing/2014/main" id="{3DA236EB-9D88-14C4-CC4D-D1E86C39BC23}"/>
                </a:ext>
              </a:extLst>
            </p:cNvPr>
            <p:cNvSpPr>
              <a:spLocks noChangeArrowheads="1"/>
            </p:cNvSpPr>
            <p:nvPr/>
          </p:nvSpPr>
          <p:spPr bwMode="auto">
            <a:xfrm>
              <a:off x="11608756" y="4013785"/>
              <a:ext cx="12333" cy="12333"/>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40" name="Oval 115">
              <a:extLst>
                <a:ext uri="{FF2B5EF4-FFF2-40B4-BE49-F238E27FC236}">
                  <a16:creationId xmlns:a16="http://schemas.microsoft.com/office/drawing/2014/main" id="{CE064036-B3AB-30B3-3094-50F548FF9E15}"/>
                </a:ext>
              </a:extLst>
            </p:cNvPr>
            <p:cNvSpPr>
              <a:spLocks noChangeArrowheads="1"/>
            </p:cNvSpPr>
            <p:nvPr/>
          </p:nvSpPr>
          <p:spPr bwMode="auto">
            <a:xfrm>
              <a:off x="11577043" y="4040214"/>
              <a:ext cx="12333" cy="12333"/>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41" name="Oval 116">
              <a:extLst>
                <a:ext uri="{FF2B5EF4-FFF2-40B4-BE49-F238E27FC236}">
                  <a16:creationId xmlns:a16="http://schemas.microsoft.com/office/drawing/2014/main" id="{1361E13D-0A63-A377-4E33-54652976BAC4}"/>
                </a:ext>
              </a:extLst>
            </p:cNvPr>
            <p:cNvSpPr>
              <a:spLocks noChangeArrowheads="1"/>
            </p:cNvSpPr>
            <p:nvPr/>
          </p:nvSpPr>
          <p:spPr bwMode="auto">
            <a:xfrm>
              <a:off x="11608756" y="4040214"/>
              <a:ext cx="12333" cy="12333"/>
            </a:xfrm>
            <a:prstGeom prst="ellipse">
              <a:avLst/>
            </a:pr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42" name="Freeform 117">
              <a:extLst>
                <a:ext uri="{FF2B5EF4-FFF2-40B4-BE49-F238E27FC236}">
                  <a16:creationId xmlns:a16="http://schemas.microsoft.com/office/drawing/2014/main" id="{1AF886F9-F26D-B521-9CD4-A2AD679B8096}"/>
                </a:ext>
              </a:extLst>
            </p:cNvPr>
            <p:cNvSpPr>
              <a:spLocks/>
            </p:cNvSpPr>
            <p:nvPr/>
          </p:nvSpPr>
          <p:spPr bwMode="auto">
            <a:xfrm>
              <a:off x="12508195" y="2977802"/>
              <a:ext cx="113641" cy="116284"/>
            </a:xfrm>
            <a:custGeom>
              <a:avLst/>
              <a:gdLst>
                <a:gd name="T0" fmla="*/ 72 w 74"/>
                <a:gd name="T1" fmla="*/ 54 h 76"/>
                <a:gd name="T2" fmla="*/ 58 w 74"/>
                <a:gd name="T3" fmla="*/ 39 h 76"/>
                <a:gd name="T4" fmla="*/ 55 w 74"/>
                <a:gd name="T5" fmla="*/ 36 h 76"/>
                <a:gd name="T6" fmla="*/ 41 w 74"/>
                <a:gd name="T7" fmla="*/ 19 h 76"/>
                <a:gd name="T8" fmla="*/ 34 w 74"/>
                <a:gd name="T9" fmla="*/ 5 h 76"/>
                <a:gd name="T10" fmla="*/ 26 w 74"/>
                <a:gd name="T11" fmla="*/ 4 h 76"/>
                <a:gd name="T12" fmla="*/ 24 w 74"/>
                <a:gd name="T13" fmla="*/ 11 h 76"/>
                <a:gd name="T14" fmla="*/ 28 w 74"/>
                <a:gd name="T15" fmla="*/ 22 h 76"/>
                <a:gd name="T16" fmla="*/ 29 w 74"/>
                <a:gd name="T17" fmla="*/ 29 h 76"/>
                <a:gd name="T18" fmla="*/ 6 w 74"/>
                <a:gd name="T19" fmla="*/ 29 h 76"/>
                <a:gd name="T20" fmla="*/ 1 w 74"/>
                <a:gd name="T21" fmla="*/ 37 h 76"/>
                <a:gd name="T22" fmla="*/ 12 w 74"/>
                <a:gd name="T23" fmla="*/ 68 h 76"/>
                <a:gd name="T24" fmla="*/ 17 w 74"/>
                <a:gd name="T25" fmla="*/ 71 h 76"/>
                <a:gd name="T26" fmla="*/ 44 w 74"/>
                <a:gd name="T27" fmla="*/ 71 h 76"/>
                <a:gd name="T28" fmla="*/ 50 w 74"/>
                <a:gd name="T29" fmla="*/ 74 h 76"/>
                <a:gd name="T30" fmla="*/ 51 w 74"/>
                <a:gd name="T31" fmla="*/ 75 h 76"/>
                <a:gd name="T32" fmla="*/ 56 w 74"/>
                <a:gd name="T33" fmla="*/ 75 h 76"/>
                <a:gd name="T34" fmla="*/ 72 w 74"/>
                <a:gd name="T35" fmla="*/ 58 h 76"/>
                <a:gd name="T36" fmla="*/ 72 w 74"/>
                <a:gd name="T37"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76">
                  <a:moveTo>
                    <a:pt x="72" y="54"/>
                  </a:moveTo>
                  <a:cubicBezTo>
                    <a:pt x="58" y="39"/>
                    <a:pt x="58" y="39"/>
                    <a:pt x="58" y="39"/>
                  </a:cubicBezTo>
                  <a:cubicBezTo>
                    <a:pt x="56" y="38"/>
                    <a:pt x="55" y="36"/>
                    <a:pt x="55" y="36"/>
                  </a:cubicBezTo>
                  <a:cubicBezTo>
                    <a:pt x="55" y="36"/>
                    <a:pt x="49" y="25"/>
                    <a:pt x="41" y="19"/>
                  </a:cubicBezTo>
                  <a:cubicBezTo>
                    <a:pt x="32" y="14"/>
                    <a:pt x="34" y="10"/>
                    <a:pt x="34" y="5"/>
                  </a:cubicBezTo>
                  <a:cubicBezTo>
                    <a:pt x="34" y="1"/>
                    <a:pt x="30" y="0"/>
                    <a:pt x="26" y="4"/>
                  </a:cubicBezTo>
                  <a:cubicBezTo>
                    <a:pt x="25" y="6"/>
                    <a:pt x="24" y="9"/>
                    <a:pt x="24" y="11"/>
                  </a:cubicBezTo>
                  <a:cubicBezTo>
                    <a:pt x="23" y="16"/>
                    <a:pt x="27" y="20"/>
                    <a:pt x="28" y="22"/>
                  </a:cubicBezTo>
                  <a:cubicBezTo>
                    <a:pt x="29" y="23"/>
                    <a:pt x="30" y="26"/>
                    <a:pt x="29" y="29"/>
                  </a:cubicBezTo>
                  <a:cubicBezTo>
                    <a:pt x="6" y="29"/>
                    <a:pt x="6" y="29"/>
                    <a:pt x="6" y="29"/>
                  </a:cubicBezTo>
                  <a:cubicBezTo>
                    <a:pt x="2" y="29"/>
                    <a:pt x="0" y="33"/>
                    <a:pt x="1" y="37"/>
                  </a:cubicBezTo>
                  <a:cubicBezTo>
                    <a:pt x="12" y="68"/>
                    <a:pt x="12" y="68"/>
                    <a:pt x="12" y="68"/>
                  </a:cubicBezTo>
                  <a:cubicBezTo>
                    <a:pt x="13" y="70"/>
                    <a:pt x="15" y="71"/>
                    <a:pt x="17" y="71"/>
                  </a:cubicBezTo>
                  <a:cubicBezTo>
                    <a:pt x="44" y="71"/>
                    <a:pt x="44" y="71"/>
                    <a:pt x="44" y="71"/>
                  </a:cubicBezTo>
                  <a:cubicBezTo>
                    <a:pt x="46" y="71"/>
                    <a:pt x="48" y="73"/>
                    <a:pt x="50" y="74"/>
                  </a:cubicBezTo>
                  <a:cubicBezTo>
                    <a:pt x="51" y="75"/>
                    <a:pt x="51" y="75"/>
                    <a:pt x="51" y="75"/>
                  </a:cubicBezTo>
                  <a:cubicBezTo>
                    <a:pt x="52" y="76"/>
                    <a:pt x="54" y="76"/>
                    <a:pt x="56" y="75"/>
                  </a:cubicBezTo>
                  <a:cubicBezTo>
                    <a:pt x="72" y="58"/>
                    <a:pt x="72" y="58"/>
                    <a:pt x="72" y="58"/>
                  </a:cubicBezTo>
                  <a:cubicBezTo>
                    <a:pt x="74" y="57"/>
                    <a:pt x="74" y="55"/>
                    <a:pt x="72" y="5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43" name="Freeform 118">
              <a:extLst>
                <a:ext uri="{FF2B5EF4-FFF2-40B4-BE49-F238E27FC236}">
                  <a16:creationId xmlns:a16="http://schemas.microsoft.com/office/drawing/2014/main" id="{BB52C82E-B97A-EB85-963A-5AFAF3928499}"/>
                </a:ext>
              </a:extLst>
            </p:cNvPr>
            <p:cNvSpPr>
              <a:spLocks/>
            </p:cNvSpPr>
            <p:nvPr/>
          </p:nvSpPr>
          <p:spPr bwMode="auto">
            <a:xfrm>
              <a:off x="12594527" y="3068538"/>
              <a:ext cx="37880" cy="37880"/>
            </a:xfrm>
            <a:custGeom>
              <a:avLst/>
              <a:gdLst>
                <a:gd name="T0" fmla="*/ 8 w 43"/>
                <a:gd name="T1" fmla="*/ 43 h 43"/>
                <a:gd name="T2" fmla="*/ 0 w 43"/>
                <a:gd name="T3" fmla="*/ 34 h 43"/>
                <a:gd name="T4" fmla="*/ 34 w 43"/>
                <a:gd name="T5" fmla="*/ 0 h 43"/>
                <a:gd name="T6" fmla="*/ 43 w 43"/>
                <a:gd name="T7" fmla="*/ 8 h 43"/>
                <a:gd name="T8" fmla="*/ 8 w 43"/>
                <a:gd name="T9" fmla="*/ 43 h 43"/>
              </a:gdLst>
              <a:ahLst/>
              <a:cxnLst>
                <a:cxn ang="0">
                  <a:pos x="T0" y="T1"/>
                </a:cxn>
                <a:cxn ang="0">
                  <a:pos x="T2" y="T3"/>
                </a:cxn>
                <a:cxn ang="0">
                  <a:pos x="T4" y="T5"/>
                </a:cxn>
                <a:cxn ang="0">
                  <a:pos x="T6" y="T7"/>
                </a:cxn>
                <a:cxn ang="0">
                  <a:pos x="T8" y="T9"/>
                </a:cxn>
              </a:cxnLst>
              <a:rect l="0" t="0" r="r" b="b"/>
              <a:pathLst>
                <a:path w="43" h="43">
                  <a:moveTo>
                    <a:pt x="8" y="43"/>
                  </a:moveTo>
                  <a:lnTo>
                    <a:pt x="0" y="34"/>
                  </a:lnTo>
                  <a:lnTo>
                    <a:pt x="34" y="0"/>
                  </a:lnTo>
                  <a:lnTo>
                    <a:pt x="43" y="8"/>
                  </a:lnTo>
                  <a:lnTo>
                    <a:pt x="8" y="43"/>
                  </a:ln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44" name="Freeform 119">
              <a:extLst>
                <a:ext uri="{FF2B5EF4-FFF2-40B4-BE49-F238E27FC236}">
                  <a16:creationId xmlns:a16="http://schemas.microsoft.com/office/drawing/2014/main" id="{5BE934E5-288B-CA53-D97E-4BB4F8C10E48}"/>
                </a:ext>
              </a:extLst>
            </p:cNvPr>
            <p:cNvSpPr>
              <a:spLocks/>
            </p:cNvSpPr>
            <p:nvPr/>
          </p:nvSpPr>
          <p:spPr bwMode="auto">
            <a:xfrm>
              <a:off x="12443886" y="4047261"/>
              <a:ext cx="34356" cy="59904"/>
            </a:xfrm>
            <a:custGeom>
              <a:avLst/>
              <a:gdLst>
                <a:gd name="T0" fmla="*/ 22 w 22"/>
                <a:gd name="T1" fmla="*/ 20 h 39"/>
                <a:gd name="T2" fmla="*/ 11 w 22"/>
                <a:gd name="T3" fmla="*/ 0 h 39"/>
                <a:gd name="T4" fmla="*/ 0 w 22"/>
                <a:gd name="T5" fmla="*/ 20 h 39"/>
                <a:gd name="T6" fmla="*/ 11 w 22"/>
                <a:gd name="T7" fmla="*/ 39 h 39"/>
                <a:gd name="T8" fmla="*/ 22 w 22"/>
                <a:gd name="T9" fmla="*/ 20 h 39"/>
              </a:gdLst>
              <a:ahLst/>
              <a:cxnLst>
                <a:cxn ang="0">
                  <a:pos x="T0" y="T1"/>
                </a:cxn>
                <a:cxn ang="0">
                  <a:pos x="T2" y="T3"/>
                </a:cxn>
                <a:cxn ang="0">
                  <a:pos x="T4" y="T5"/>
                </a:cxn>
                <a:cxn ang="0">
                  <a:pos x="T6" y="T7"/>
                </a:cxn>
                <a:cxn ang="0">
                  <a:pos x="T8" y="T9"/>
                </a:cxn>
              </a:cxnLst>
              <a:rect l="0" t="0" r="r" b="b"/>
              <a:pathLst>
                <a:path w="22" h="39">
                  <a:moveTo>
                    <a:pt x="22" y="20"/>
                  </a:moveTo>
                  <a:cubicBezTo>
                    <a:pt x="22" y="13"/>
                    <a:pt x="18" y="3"/>
                    <a:pt x="11" y="0"/>
                  </a:cubicBezTo>
                  <a:cubicBezTo>
                    <a:pt x="5" y="3"/>
                    <a:pt x="0" y="13"/>
                    <a:pt x="0" y="20"/>
                  </a:cubicBezTo>
                  <a:cubicBezTo>
                    <a:pt x="0" y="26"/>
                    <a:pt x="5" y="36"/>
                    <a:pt x="11" y="39"/>
                  </a:cubicBezTo>
                  <a:cubicBezTo>
                    <a:pt x="18" y="36"/>
                    <a:pt x="22" y="26"/>
                    <a:pt x="22" y="2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45" name="Freeform 120">
              <a:extLst>
                <a:ext uri="{FF2B5EF4-FFF2-40B4-BE49-F238E27FC236}">
                  <a16:creationId xmlns:a16="http://schemas.microsoft.com/office/drawing/2014/main" id="{A7A693EC-F815-2FBB-E6B7-B541E9D3229D}"/>
                </a:ext>
              </a:extLst>
            </p:cNvPr>
            <p:cNvSpPr>
              <a:spLocks/>
            </p:cNvSpPr>
            <p:nvPr/>
          </p:nvSpPr>
          <p:spPr bwMode="auto">
            <a:xfrm>
              <a:off x="12468553" y="4086022"/>
              <a:ext cx="53738" cy="42285"/>
            </a:xfrm>
            <a:custGeom>
              <a:avLst/>
              <a:gdLst>
                <a:gd name="T0" fmla="*/ 1 w 35"/>
                <a:gd name="T1" fmla="*/ 23 h 28"/>
                <a:gd name="T2" fmla="*/ 23 w 35"/>
                <a:gd name="T3" fmla="*/ 24 h 28"/>
                <a:gd name="T4" fmla="*/ 34 w 35"/>
                <a:gd name="T5" fmla="*/ 4 h 28"/>
                <a:gd name="T6" fmla="*/ 12 w 35"/>
                <a:gd name="T7" fmla="*/ 4 h 28"/>
                <a:gd name="T8" fmla="*/ 1 w 35"/>
                <a:gd name="T9" fmla="*/ 23 h 28"/>
              </a:gdLst>
              <a:ahLst/>
              <a:cxnLst>
                <a:cxn ang="0">
                  <a:pos x="T0" y="T1"/>
                </a:cxn>
                <a:cxn ang="0">
                  <a:pos x="T2" y="T3"/>
                </a:cxn>
                <a:cxn ang="0">
                  <a:pos x="T4" y="T5"/>
                </a:cxn>
                <a:cxn ang="0">
                  <a:pos x="T6" y="T7"/>
                </a:cxn>
                <a:cxn ang="0">
                  <a:pos x="T8" y="T9"/>
                </a:cxn>
              </a:cxnLst>
              <a:rect l="0" t="0" r="r" b="b"/>
              <a:pathLst>
                <a:path w="35" h="28">
                  <a:moveTo>
                    <a:pt x="1" y="23"/>
                  </a:moveTo>
                  <a:cubicBezTo>
                    <a:pt x="6" y="28"/>
                    <a:pt x="17" y="27"/>
                    <a:pt x="23" y="24"/>
                  </a:cubicBezTo>
                  <a:cubicBezTo>
                    <a:pt x="29" y="20"/>
                    <a:pt x="35" y="12"/>
                    <a:pt x="34" y="4"/>
                  </a:cubicBezTo>
                  <a:cubicBezTo>
                    <a:pt x="29" y="0"/>
                    <a:pt x="18" y="1"/>
                    <a:pt x="12" y="4"/>
                  </a:cubicBezTo>
                  <a:cubicBezTo>
                    <a:pt x="6" y="8"/>
                    <a:pt x="0" y="16"/>
                    <a:pt x="1" y="23"/>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46" name="Freeform 121">
              <a:extLst>
                <a:ext uri="{FF2B5EF4-FFF2-40B4-BE49-F238E27FC236}">
                  <a16:creationId xmlns:a16="http://schemas.microsoft.com/office/drawing/2014/main" id="{8842F0D6-FCCD-5CB7-E947-D28045B78E38}"/>
                </a:ext>
              </a:extLst>
            </p:cNvPr>
            <p:cNvSpPr>
              <a:spLocks/>
            </p:cNvSpPr>
            <p:nvPr/>
          </p:nvSpPr>
          <p:spPr bwMode="auto">
            <a:xfrm>
              <a:off x="12468553" y="4128307"/>
              <a:ext cx="53738" cy="43166"/>
            </a:xfrm>
            <a:custGeom>
              <a:avLst/>
              <a:gdLst>
                <a:gd name="T0" fmla="*/ 23 w 35"/>
                <a:gd name="T1" fmla="*/ 24 h 28"/>
                <a:gd name="T2" fmla="*/ 34 w 35"/>
                <a:gd name="T3" fmla="*/ 5 h 28"/>
                <a:gd name="T4" fmla="*/ 12 w 35"/>
                <a:gd name="T5" fmla="*/ 4 h 28"/>
                <a:gd name="T6" fmla="*/ 1 w 35"/>
                <a:gd name="T7" fmla="*/ 23 h 28"/>
                <a:gd name="T8" fmla="*/ 23 w 35"/>
                <a:gd name="T9" fmla="*/ 24 h 28"/>
              </a:gdLst>
              <a:ahLst/>
              <a:cxnLst>
                <a:cxn ang="0">
                  <a:pos x="T0" y="T1"/>
                </a:cxn>
                <a:cxn ang="0">
                  <a:pos x="T2" y="T3"/>
                </a:cxn>
                <a:cxn ang="0">
                  <a:pos x="T4" y="T5"/>
                </a:cxn>
                <a:cxn ang="0">
                  <a:pos x="T6" y="T7"/>
                </a:cxn>
                <a:cxn ang="0">
                  <a:pos x="T8" y="T9"/>
                </a:cxn>
              </a:cxnLst>
              <a:rect l="0" t="0" r="r" b="b"/>
              <a:pathLst>
                <a:path w="35" h="28">
                  <a:moveTo>
                    <a:pt x="23" y="24"/>
                  </a:moveTo>
                  <a:cubicBezTo>
                    <a:pt x="29" y="20"/>
                    <a:pt x="35" y="12"/>
                    <a:pt x="34" y="5"/>
                  </a:cubicBezTo>
                  <a:cubicBezTo>
                    <a:pt x="29" y="0"/>
                    <a:pt x="18" y="1"/>
                    <a:pt x="12" y="4"/>
                  </a:cubicBezTo>
                  <a:cubicBezTo>
                    <a:pt x="6" y="8"/>
                    <a:pt x="0" y="16"/>
                    <a:pt x="1" y="23"/>
                  </a:cubicBezTo>
                  <a:cubicBezTo>
                    <a:pt x="6" y="28"/>
                    <a:pt x="17" y="27"/>
                    <a:pt x="23" y="2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47" name="Freeform 122">
              <a:extLst>
                <a:ext uri="{FF2B5EF4-FFF2-40B4-BE49-F238E27FC236}">
                  <a16:creationId xmlns:a16="http://schemas.microsoft.com/office/drawing/2014/main" id="{1D6BD620-5A8B-94A9-31CD-3B7533CCAA1D}"/>
                </a:ext>
              </a:extLst>
            </p:cNvPr>
            <p:cNvSpPr>
              <a:spLocks/>
            </p:cNvSpPr>
            <p:nvPr/>
          </p:nvSpPr>
          <p:spPr bwMode="auto">
            <a:xfrm>
              <a:off x="12399840" y="4086022"/>
              <a:ext cx="55499" cy="42285"/>
            </a:xfrm>
            <a:custGeom>
              <a:avLst/>
              <a:gdLst>
                <a:gd name="T0" fmla="*/ 13 w 36"/>
                <a:gd name="T1" fmla="*/ 24 h 28"/>
                <a:gd name="T2" fmla="*/ 35 w 36"/>
                <a:gd name="T3" fmla="*/ 23 h 28"/>
                <a:gd name="T4" fmla="*/ 24 w 36"/>
                <a:gd name="T5" fmla="*/ 4 h 28"/>
                <a:gd name="T6" fmla="*/ 1 w 36"/>
                <a:gd name="T7" fmla="*/ 4 h 28"/>
                <a:gd name="T8" fmla="*/ 13 w 36"/>
                <a:gd name="T9" fmla="*/ 24 h 28"/>
              </a:gdLst>
              <a:ahLst/>
              <a:cxnLst>
                <a:cxn ang="0">
                  <a:pos x="T0" y="T1"/>
                </a:cxn>
                <a:cxn ang="0">
                  <a:pos x="T2" y="T3"/>
                </a:cxn>
                <a:cxn ang="0">
                  <a:pos x="T4" y="T5"/>
                </a:cxn>
                <a:cxn ang="0">
                  <a:pos x="T6" y="T7"/>
                </a:cxn>
                <a:cxn ang="0">
                  <a:pos x="T8" y="T9"/>
                </a:cxn>
              </a:cxnLst>
              <a:rect l="0" t="0" r="r" b="b"/>
              <a:pathLst>
                <a:path w="36" h="28">
                  <a:moveTo>
                    <a:pt x="13" y="24"/>
                  </a:moveTo>
                  <a:cubicBezTo>
                    <a:pt x="19" y="27"/>
                    <a:pt x="29" y="28"/>
                    <a:pt x="35" y="23"/>
                  </a:cubicBezTo>
                  <a:cubicBezTo>
                    <a:pt x="36" y="16"/>
                    <a:pt x="30" y="8"/>
                    <a:pt x="24" y="4"/>
                  </a:cubicBezTo>
                  <a:cubicBezTo>
                    <a:pt x="18" y="1"/>
                    <a:pt x="7" y="0"/>
                    <a:pt x="1" y="4"/>
                  </a:cubicBezTo>
                  <a:cubicBezTo>
                    <a:pt x="0" y="12"/>
                    <a:pt x="7" y="20"/>
                    <a:pt x="13" y="2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48" name="Freeform 123">
              <a:extLst>
                <a:ext uri="{FF2B5EF4-FFF2-40B4-BE49-F238E27FC236}">
                  <a16:creationId xmlns:a16="http://schemas.microsoft.com/office/drawing/2014/main" id="{8E2F349C-F075-4E11-8C4E-138309DCB7C2}"/>
                </a:ext>
              </a:extLst>
            </p:cNvPr>
            <p:cNvSpPr>
              <a:spLocks/>
            </p:cNvSpPr>
            <p:nvPr/>
          </p:nvSpPr>
          <p:spPr bwMode="auto">
            <a:xfrm>
              <a:off x="12399840" y="4128307"/>
              <a:ext cx="55499" cy="43166"/>
            </a:xfrm>
            <a:custGeom>
              <a:avLst/>
              <a:gdLst>
                <a:gd name="T0" fmla="*/ 13 w 36"/>
                <a:gd name="T1" fmla="*/ 24 h 28"/>
                <a:gd name="T2" fmla="*/ 35 w 36"/>
                <a:gd name="T3" fmla="*/ 23 h 28"/>
                <a:gd name="T4" fmla="*/ 24 w 36"/>
                <a:gd name="T5" fmla="*/ 4 h 28"/>
                <a:gd name="T6" fmla="*/ 1 w 36"/>
                <a:gd name="T7" fmla="*/ 5 h 28"/>
                <a:gd name="T8" fmla="*/ 13 w 36"/>
                <a:gd name="T9" fmla="*/ 24 h 28"/>
              </a:gdLst>
              <a:ahLst/>
              <a:cxnLst>
                <a:cxn ang="0">
                  <a:pos x="T0" y="T1"/>
                </a:cxn>
                <a:cxn ang="0">
                  <a:pos x="T2" y="T3"/>
                </a:cxn>
                <a:cxn ang="0">
                  <a:pos x="T4" y="T5"/>
                </a:cxn>
                <a:cxn ang="0">
                  <a:pos x="T6" y="T7"/>
                </a:cxn>
                <a:cxn ang="0">
                  <a:pos x="T8" y="T9"/>
                </a:cxn>
              </a:cxnLst>
              <a:rect l="0" t="0" r="r" b="b"/>
              <a:pathLst>
                <a:path w="36" h="28">
                  <a:moveTo>
                    <a:pt x="13" y="24"/>
                  </a:moveTo>
                  <a:cubicBezTo>
                    <a:pt x="19" y="27"/>
                    <a:pt x="29" y="28"/>
                    <a:pt x="35" y="23"/>
                  </a:cubicBezTo>
                  <a:cubicBezTo>
                    <a:pt x="36" y="16"/>
                    <a:pt x="30" y="8"/>
                    <a:pt x="24" y="4"/>
                  </a:cubicBezTo>
                  <a:cubicBezTo>
                    <a:pt x="18" y="1"/>
                    <a:pt x="7" y="0"/>
                    <a:pt x="1" y="5"/>
                  </a:cubicBezTo>
                  <a:cubicBezTo>
                    <a:pt x="0" y="12"/>
                    <a:pt x="7" y="20"/>
                    <a:pt x="13" y="2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49" name="Freeform 124">
              <a:extLst>
                <a:ext uri="{FF2B5EF4-FFF2-40B4-BE49-F238E27FC236}">
                  <a16:creationId xmlns:a16="http://schemas.microsoft.com/office/drawing/2014/main" id="{87813BF8-F183-5393-C9B4-3B14F3B95471}"/>
                </a:ext>
              </a:extLst>
            </p:cNvPr>
            <p:cNvSpPr>
              <a:spLocks/>
            </p:cNvSpPr>
            <p:nvPr/>
          </p:nvSpPr>
          <p:spPr bwMode="auto">
            <a:xfrm>
              <a:off x="12457982" y="4113332"/>
              <a:ext cx="6167" cy="68713"/>
            </a:xfrm>
            <a:custGeom>
              <a:avLst/>
              <a:gdLst>
                <a:gd name="T0" fmla="*/ 0 w 4"/>
                <a:gd name="T1" fmla="*/ 1 h 45"/>
                <a:gd name="T2" fmla="*/ 0 w 4"/>
                <a:gd name="T3" fmla="*/ 44 h 45"/>
                <a:gd name="T4" fmla="*/ 2 w 4"/>
                <a:gd name="T5" fmla="*/ 45 h 45"/>
                <a:gd name="T6" fmla="*/ 4 w 4"/>
                <a:gd name="T7" fmla="*/ 44 h 45"/>
                <a:gd name="T8" fmla="*/ 4 w 4"/>
                <a:gd name="T9" fmla="*/ 1 h 45"/>
                <a:gd name="T10" fmla="*/ 2 w 4"/>
                <a:gd name="T11" fmla="*/ 0 h 45"/>
                <a:gd name="T12" fmla="*/ 0 w 4"/>
                <a:gd name="T13" fmla="*/ 1 h 45"/>
              </a:gdLst>
              <a:ahLst/>
              <a:cxnLst>
                <a:cxn ang="0">
                  <a:pos x="T0" y="T1"/>
                </a:cxn>
                <a:cxn ang="0">
                  <a:pos x="T2" y="T3"/>
                </a:cxn>
                <a:cxn ang="0">
                  <a:pos x="T4" y="T5"/>
                </a:cxn>
                <a:cxn ang="0">
                  <a:pos x="T6" y="T7"/>
                </a:cxn>
                <a:cxn ang="0">
                  <a:pos x="T8" y="T9"/>
                </a:cxn>
                <a:cxn ang="0">
                  <a:pos x="T10" y="T11"/>
                </a:cxn>
                <a:cxn ang="0">
                  <a:pos x="T12" y="T13"/>
                </a:cxn>
              </a:cxnLst>
              <a:rect l="0" t="0" r="r" b="b"/>
              <a:pathLst>
                <a:path w="4" h="45">
                  <a:moveTo>
                    <a:pt x="0" y="1"/>
                  </a:moveTo>
                  <a:cubicBezTo>
                    <a:pt x="0" y="44"/>
                    <a:pt x="0" y="44"/>
                    <a:pt x="0" y="44"/>
                  </a:cubicBezTo>
                  <a:cubicBezTo>
                    <a:pt x="0" y="44"/>
                    <a:pt x="1" y="45"/>
                    <a:pt x="2" y="45"/>
                  </a:cubicBezTo>
                  <a:cubicBezTo>
                    <a:pt x="4" y="45"/>
                    <a:pt x="4" y="44"/>
                    <a:pt x="4" y="44"/>
                  </a:cubicBezTo>
                  <a:cubicBezTo>
                    <a:pt x="4" y="1"/>
                    <a:pt x="4" y="1"/>
                    <a:pt x="4" y="1"/>
                  </a:cubicBezTo>
                  <a:cubicBezTo>
                    <a:pt x="4" y="1"/>
                    <a:pt x="4" y="0"/>
                    <a:pt x="2" y="0"/>
                  </a:cubicBezTo>
                  <a:cubicBezTo>
                    <a:pt x="1" y="0"/>
                    <a:pt x="0" y="1"/>
                    <a:pt x="0" y="1"/>
                  </a:cubicBezTo>
                  <a:close/>
                </a:path>
              </a:pathLst>
            </a:custGeom>
            <a:solidFill>
              <a:srgbClr val="D9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50" name="Freeform 125">
              <a:extLst>
                <a:ext uri="{FF2B5EF4-FFF2-40B4-BE49-F238E27FC236}">
                  <a16:creationId xmlns:a16="http://schemas.microsoft.com/office/drawing/2014/main" id="{FEFACACC-9274-006A-B6FF-51523CA18499}"/>
                </a:ext>
              </a:extLst>
            </p:cNvPr>
            <p:cNvSpPr>
              <a:spLocks/>
            </p:cNvSpPr>
            <p:nvPr/>
          </p:nvSpPr>
          <p:spPr bwMode="auto">
            <a:xfrm>
              <a:off x="11697732" y="4506230"/>
              <a:ext cx="81046" cy="73999"/>
            </a:xfrm>
            <a:custGeom>
              <a:avLst/>
              <a:gdLst>
                <a:gd name="T0" fmla="*/ 6 w 53"/>
                <a:gd name="T1" fmla="*/ 5 h 48"/>
                <a:gd name="T2" fmla="*/ 1 w 53"/>
                <a:gd name="T3" fmla="*/ 14 h 48"/>
                <a:gd name="T4" fmla="*/ 0 w 53"/>
                <a:gd name="T5" fmla="*/ 17 h 48"/>
                <a:gd name="T6" fmla="*/ 0 w 53"/>
                <a:gd name="T7" fmla="*/ 17 h 48"/>
                <a:gd name="T8" fmla="*/ 0 w 53"/>
                <a:gd name="T9" fmla="*/ 20 h 48"/>
                <a:gd name="T10" fmla="*/ 0 w 53"/>
                <a:gd name="T11" fmla="*/ 22 h 48"/>
                <a:gd name="T12" fmla="*/ 2 w 53"/>
                <a:gd name="T13" fmla="*/ 31 h 48"/>
                <a:gd name="T14" fmla="*/ 8 w 53"/>
                <a:gd name="T15" fmla="*/ 42 h 48"/>
                <a:gd name="T16" fmla="*/ 8 w 53"/>
                <a:gd name="T17" fmla="*/ 42 h 48"/>
                <a:gd name="T18" fmla="*/ 12 w 53"/>
                <a:gd name="T19" fmla="*/ 46 h 48"/>
                <a:gd name="T20" fmla="*/ 13 w 53"/>
                <a:gd name="T21" fmla="*/ 46 h 48"/>
                <a:gd name="T22" fmla="*/ 19 w 53"/>
                <a:gd name="T23" fmla="*/ 47 h 48"/>
                <a:gd name="T24" fmla="*/ 19 w 53"/>
                <a:gd name="T25" fmla="*/ 47 h 48"/>
                <a:gd name="T26" fmla="*/ 22 w 53"/>
                <a:gd name="T27" fmla="*/ 46 h 48"/>
                <a:gd name="T28" fmla="*/ 23 w 53"/>
                <a:gd name="T29" fmla="*/ 45 h 48"/>
                <a:gd name="T30" fmla="*/ 27 w 53"/>
                <a:gd name="T31" fmla="*/ 45 h 48"/>
                <a:gd name="T32" fmla="*/ 27 w 53"/>
                <a:gd name="T33" fmla="*/ 45 h 48"/>
                <a:gd name="T34" fmla="*/ 30 w 53"/>
                <a:gd name="T35" fmla="*/ 45 h 48"/>
                <a:gd name="T36" fmla="*/ 32 w 53"/>
                <a:gd name="T37" fmla="*/ 46 h 48"/>
                <a:gd name="T38" fmla="*/ 35 w 53"/>
                <a:gd name="T39" fmla="*/ 47 h 48"/>
                <a:gd name="T40" fmla="*/ 35 w 53"/>
                <a:gd name="T41" fmla="*/ 47 h 48"/>
                <a:gd name="T42" fmla="*/ 41 w 53"/>
                <a:gd name="T43" fmla="*/ 46 h 48"/>
                <a:gd name="T44" fmla="*/ 42 w 53"/>
                <a:gd name="T45" fmla="*/ 46 h 48"/>
                <a:gd name="T46" fmla="*/ 45 w 53"/>
                <a:gd name="T47" fmla="*/ 42 h 48"/>
                <a:gd name="T48" fmla="*/ 46 w 53"/>
                <a:gd name="T49" fmla="*/ 42 h 48"/>
                <a:gd name="T50" fmla="*/ 51 w 53"/>
                <a:gd name="T51" fmla="*/ 31 h 48"/>
                <a:gd name="T52" fmla="*/ 53 w 53"/>
                <a:gd name="T53" fmla="*/ 22 h 48"/>
                <a:gd name="T54" fmla="*/ 53 w 53"/>
                <a:gd name="T55" fmla="*/ 20 h 48"/>
                <a:gd name="T56" fmla="*/ 53 w 53"/>
                <a:gd name="T57" fmla="*/ 17 h 48"/>
                <a:gd name="T58" fmla="*/ 53 w 53"/>
                <a:gd name="T59" fmla="*/ 17 h 48"/>
                <a:gd name="T60" fmla="*/ 53 w 53"/>
                <a:gd name="T61" fmla="*/ 14 h 48"/>
                <a:gd name="T62" fmla="*/ 48 w 53"/>
                <a:gd name="T63" fmla="*/ 5 h 48"/>
                <a:gd name="T64" fmla="*/ 47 w 53"/>
                <a:gd name="T65" fmla="*/ 3 h 48"/>
                <a:gd name="T66" fmla="*/ 39 w 53"/>
                <a:gd name="T67" fmla="*/ 0 h 48"/>
                <a:gd name="T68" fmla="*/ 31 w 53"/>
                <a:gd name="T69" fmla="*/ 1 h 48"/>
                <a:gd name="T70" fmla="*/ 27 w 53"/>
                <a:gd name="T71" fmla="*/ 3 h 48"/>
                <a:gd name="T72" fmla="*/ 23 w 53"/>
                <a:gd name="T73" fmla="*/ 1 h 48"/>
                <a:gd name="T74" fmla="*/ 14 w 53"/>
                <a:gd name="T75" fmla="*/ 0 h 48"/>
                <a:gd name="T76" fmla="*/ 7 w 53"/>
                <a:gd name="T77" fmla="*/ 3 h 48"/>
                <a:gd name="T78" fmla="*/ 6 w 53"/>
                <a:gd name="T79"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48">
                  <a:moveTo>
                    <a:pt x="6" y="5"/>
                  </a:moveTo>
                  <a:cubicBezTo>
                    <a:pt x="3" y="7"/>
                    <a:pt x="1" y="11"/>
                    <a:pt x="1" y="14"/>
                  </a:cubicBezTo>
                  <a:cubicBezTo>
                    <a:pt x="0" y="15"/>
                    <a:pt x="0" y="16"/>
                    <a:pt x="0" y="17"/>
                  </a:cubicBezTo>
                  <a:cubicBezTo>
                    <a:pt x="0" y="17"/>
                    <a:pt x="0" y="17"/>
                    <a:pt x="0" y="17"/>
                  </a:cubicBezTo>
                  <a:cubicBezTo>
                    <a:pt x="0" y="18"/>
                    <a:pt x="0" y="19"/>
                    <a:pt x="0" y="20"/>
                  </a:cubicBezTo>
                  <a:cubicBezTo>
                    <a:pt x="0" y="21"/>
                    <a:pt x="0" y="22"/>
                    <a:pt x="0" y="22"/>
                  </a:cubicBezTo>
                  <a:cubicBezTo>
                    <a:pt x="1" y="25"/>
                    <a:pt x="1" y="28"/>
                    <a:pt x="2" y="31"/>
                  </a:cubicBezTo>
                  <a:cubicBezTo>
                    <a:pt x="4" y="35"/>
                    <a:pt x="6" y="38"/>
                    <a:pt x="8" y="42"/>
                  </a:cubicBezTo>
                  <a:cubicBezTo>
                    <a:pt x="8" y="42"/>
                    <a:pt x="8" y="42"/>
                    <a:pt x="8" y="42"/>
                  </a:cubicBezTo>
                  <a:cubicBezTo>
                    <a:pt x="9" y="43"/>
                    <a:pt x="11" y="45"/>
                    <a:pt x="12" y="46"/>
                  </a:cubicBezTo>
                  <a:cubicBezTo>
                    <a:pt x="12" y="46"/>
                    <a:pt x="13" y="46"/>
                    <a:pt x="13" y="46"/>
                  </a:cubicBezTo>
                  <a:cubicBezTo>
                    <a:pt x="15" y="48"/>
                    <a:pt x="17" y="48"/>
                    <a:pt x="19" y="47"/>
                  </a:cubicBezTo>
                  <a:cubicBezTo>
                    <a:pt x="19" y="47"/>
                    <a:pt x="19" y="47"/>
                    <a:pt x="19" y="47"/>
                  </a:cubicBezTo>
                  <a:cubicBezTo>
                    <a:pt x="20" y="47"/>
                    <a:pt x="21" y="46"/>
                    <a:pt x="22" y="46"/>
                  </a:cubicBezTo>
                  <a:cubicBezTo>
                    <a:pt x="22" y="46"/>
                    <a:pt x="23" y="46"/>
                    <a:pt x="23" y="45"/>
                  </a:cubicBezTo>
                  <a:cubicBezTo>
                    <a:pt x="25" y="45"/>
                    <a:pt x="27" y="45"/>
                    <a:pt x="27" y="45"/>
                  </a:cubicBezTo>
                  <a:cubicBezTo>
                    <a:pt x="27" y="45"/>
                    <a:pt x="27" y="45"/>
                    <a:pt x="27" y="45"/>
                  </a:cubicBezTo>
                  <a:cubicBezTo>
                    <a:pt x="28" y="45"/>
                    <a:pt x="29" y="45"/>
                    <a:pt x="30" y="45"/>
                  </a:cubicBezTo>
                  <a:cubicBezTo>
                    <a:pt x="31" y="46"/>
                    <a:pt x="31" y="46"/>
                    <a:pt x="32" y="46"/>
                  </a:cubicBezTo>
                  <a:cubicBezTo>
                    <a:pt x="33" y="46"/>
                    <a:pt x="34" y="47"/>
                    <a:pt x="35" y="47"/>
                  </a:cubicBezTo>
                  <a:cubicBezTo>
                    <a:pt x="35" y="47"/>
                    <a:pt x="35" y="47"/>
                    <a:pt x="35" y="47"/>
                  </a:cubicBezTo>
                  <a:cubicBezTo>
                    <a:pt x="37" y="48"/>
                    <a:pt x="39" y="48"/>
                    <a:pt x="41" y="46"/>
                  </a:cubicBezTo>
                  <a:cubicBezTo>
                    <a:pt x="41" y="46"/>
                    <a:pt x="41" y="46"/>
                    <a:pt x="42" y="46"/>
                  </a:cubicBezTo>
                  <a:cubicBezTo>
                    <a:pt x="43" y="45"/>
                    <a:pt x="44" y="43"/>
                    <a:pt x="45" y="42"/>
                  </a:cubicBezTo>
                  <a:cubicBezTo>
                    <a:pt x="45" y="42"/>
                    <a:pt x="45" y="42"/>
                    <a:pt x="46" y="42"/>
                  </a:cubicBezTo>
                  <a:cubicBezTo>
                    <a:pt x="48" y="38"/>
                    <a:pt x="50" y="35"/>
                    <a:pt x="51" y="31"/>
                  </a:cubicBezTo>
                  <a:cubicBezTo>
                    <a:pt x="52" y="28"/>
                    <a:pt x="53" y="25"/>
                    <a:pt x="53" y="22"/>
                  </a:cubicBezTo>
                  <a:cubicBezTo>
                    <a:pt x="53" y="22"/>
                    <a:pt x="53" y="21"/>
                    <a:pt x="53" y="20"/>
                  </a:cubicBezTo>
                  <a:cubicBezTo>
                    <a:pt x="53" y="19"/>
                    <a:pt x="53" y="18"/>
                    <a:pt x="53" y="17"/>
                  </a:cubicBezTo>
                  <a:cubicBezTo>
                    <a:pt x="53" y="17"/>
                    <a:pt x="53" y="17"/>
                    <a:pt x="53" y="17"/>
                  </a:cubicBezTo>
                  <a:cubicBezTo>
                    <a:pt x="53" y="16"/>
                    <a:pt x="53" y="15"/>
                    <a:pt x="53" y="14"/>
                  </a:cubicBezTo>
                  <a:cubicBezTo>
                    <a:pt x="52" y="11"/>
                    <a:pt x="51" y="7"/>
                    <a:pt x="48" y="5"/>
                  </a:cubicBezTo>
                  <a:cubicBezTo>
                    <a:pt x="48" y="4"/>
                    <a:pt x="47" y="4"/>
                    <a:pt x="47" y="3"/>
                  </a:cubicBezTo>
                  <a:cubicBezTo>
                    <a:pt x="45" y="2"/>
                    <a:pt x="42" y="1"/>
                    <a:pt x="39" y="0"/>
                  </a:cubicBezTo>
                  <a:cubicBezTo>
                    <a:pt x="36" y="0"/>
                    <a:pt x="34" y="0"/>
                    <a:pt x="31" y="1"/>
                  </a:cubicBezTo>
                  <a:cubicBezTo>
                    <a:pt x="30" y="2"/>
                    <a:pt x="27" y="3"/>
                    <a:pt x="27" y="3"/>
                  </a:cubicBezTo>
                  <a:cubicBezTo>
                    <a:pt x="27" y="3"/>
                    <a:pt x="24" y="2"/>
                    <a:pt x="23" y="1"/>
                  </a:cubicBezTo>
                  <a:cubicBezTo>
                    <a:pt x="20" y="0"/>
                    <a:pt x="17" y="0"/>
                    <a:pt x="14" y="0"/>
                  </a:cubicBezTo>
                  <a:cubicBezTo>
                    <a:pt x="11" y="1"/>
                    <a:pt x="9" y="2"/>
                    <a:pt x="7" y="3"/>
                  </a:cubicBezTo>
                  <a:cubicBezTo>
                    <a:pt x="6" y="4"/>
                    <a:pt x="6" y="4"/>
                    <a:pt x="6" y="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51" name="Freeform 126">
              <a:extLst>
                <a:ext uri="{FF2B5EF4-FFF2-40B4-BE49-F238E27FC236}">
                  <a16:creationId xmlns:a16="http://schemas.microsoft.com/office/drawing/2014/main" id="{10514215-ECF9-E3BD-0030-DA78D568BB10}"/>
                </a:ext>
              </a:extLst>
            </p:cNvPr>
            <p:cNvSpPr>
              <a:spLocks/>
            </p:cNvSpPr>
            <p:nvPr/>
          </p:nvSpPr>
          <p:spPr bwMode="auto">
            <a:xfrm>
              <a:off x="11718874" y="4483325"/>
              <a:ext cx="20262" cy="22904"/>
            </a:xfrm>
            <a:custGeom>
              <a:avLst/>
              <a:gdLst>
                <a:gd name="T0" fmla="*/ 4 w 13"/>
                <a:gd name="T1" fmla="*/ 11 h 15"/>
                <a:gd name="T2" fmla="*/ 9 w 13"/>
                <a:gd name="T3" fmla="*/ 14 h 15"/>
                <a:gd name="T4" fmla="*/ 12 w 13"/>
                <a:gd name="T5" fmla="*/ 14 h 15"/>
                <a:gd name="T6" fmla="*/ 13 w 13"/>
                <a:gd name="T7" fmla="*/ 14 h 15"/>
                <a:gd name="T8" fmla="*/ 10 w 13"/>
                <a:gd name="T9" fmla="*/ 6 h 15"/>
                <a:gd name="T10" fmla="*/ 1 w 13"/>
                <a:gd name="T11" fmla="*/ 0 h 15"/>
                <a:gd name="T12" fmla="*/ 1 w 13"/>
                <a:gd name="T13" fmla="*/ 0 h 15"/>
                <a:gd name="T14" fmla="*/ 0 w 13"/>
                <a:gd name="T15" fmla="*/ 0 h 15"/>
                <a:gd name="T16" fmla="*/ 0 w 13"/>
                <a:gd name="T17" fmla="*/ 4 h 15"/>
                <a:gd name="T18" fmla="*/ 4 w 13"/>
                <a:gd name="T19"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5">
                  <a:moveTo>
                    <a:pt x="4" y="11"/>
                  </a:moveTo>
                  <a:cubicBezTo>
                    <a:pt x="6" y="12"/>
                    <a:pt x="7" y="14"/>
                    <a:pt x="9" y="14"/>
                  </a:cubicBezTo>
                  <a:cubicBezTo>
                    <a:pt x="10" y="14"/>
                    <a:pt x="11" y="15"/>
                    <a:pt x="12" y="14"/>
                  </a:cubicBezTo>
                  <a:cubicBezTo>
                    <a:pt x="13" y="14"/>
                    <a:pt x="13" y="14"/>
                    <a:pt x="13" y="14"/>
                  </a:cubicBezTo>
                  <a:cubicBezTo>
                    <a:pt x="13" y="11"/>
                    <a:pt x="12" y="8"/>
                    <a:pt x="10" y="6"/>
                  </a:cubicBezTo>
                  <a:cubicBezTo>
                    <a:pt x="8" y="3"/>
                    <a:pt x="5" y="1"/>
                    <a:pt x="1" y="0"/>
                  </a:cubicBezTo>
                  <a:cubicBezTo>
                    <a:pt x="1" y="0"/>
                    <a:pt x="1" y="0"/>
                    <a:pt x="1" y="0"/>
                  </a:cubicBezTo>
                  <a:cubicBezTo>
                    <a:pt x="1" y="0"/>
                    <a:pt x="0" y="0"/>
                    <a:pt x="0" y="0"/>
                  </a:cubicBezTo>
                  <a:cubicBezTo>
                    <a:pt x="0" y="1"/>
                    <a:pt x="0" y="2"/>
                    <a:pt x="0" y="4"/>
                  </a:cubicBezTo>
                  <a:cubicBezTo>
                    <a:pt x="1" y="6"/>
                    <a:pt x="2" y="9"/>
                    <a:pt x="4" y="11"/>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sp>
          <p:nvSpPr>
            <p:cNvPr id="152" name="Oval 63">
              <a:extLst>
                <a:ext uri="{FF2B5EF4-FFF2-40B4-BE49-F238E27FC236}">
                  <a16:creationId xmlns:a16="http://schemas.microsoft.com/office/drawing/2014/main" id="{EE13BDDB-BCC1-BD9C-BDF7-68018E9EE562}"/>
                </a:ext>
              </a:extLst>
            </p:cNvPr>
            <p:cNvSpPr>
              <a:spLocks noChangeArrowheads="1"/>
            </p:cNvSpPr>
            <p:nvPr/>
          </p:nvSpPr>
          <p:spPr bwMode="auto">
            <a:xfrm>
              <a:off x="11308357" y="4465570"/>
              <a:ext cx="307447" cy="307447"/>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E7E7E"/>
                </a:solidFill>
                <a:effectLst/>
                <a:uLnTx/>
                <a:uFillTx/>
              </a:endParaRPr>
            </a:p>
          </p:txBody>
        </p:sp>
        <p:pic>
          <p:nvPicPr>
            <p:cNvPr id="153" name="Graphic 152" descr="Bar graph with upward trend with solid fill">
              <a:extLst>
                <a:ext uri="{FF2B5EF4-FFF2-40B4-BE49-F238E27FC236}">
                  <a16:creationId xmlns:a16="http://schemas.microsoft.com/office/drawing/2014/main" id="{F8D3820B-39B6-06A3-AE84-310172657D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395435" y="3297582"/>
              <a:ext cx="371756" cy="371756"/>
            </a:xfrm>
            <a:prstGeom prst="rect">
              <a:avLst/>
            </a:prstGeom>
          </p:spPr>
        </p:pic>
        <p:pic>
          <p:nvPicPr>
            <p:cNvPr id="154" name="Graphic 153" descr="Trophy with solid fill">
              <a:extLst>
                <a:ext uri="{FF2B5EF4-FFF2-40B4-BE49-F238E27FC236}">
                  <a16:creationId xmlns:a16="http://schemas.microsoft.com/office/drawing/2014/main" id="{081F0760-0E0B-E793-8062-0DC4EE52B31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97873" y="4718707"/>
              <a:ext cx="194512" cy="194512"/>
            </a:xfrm>
            <a:prstGeom prst="rect">
              <a:avLst/>
            </a:prstGeom>
          </p:spPr>
        </p:pic>
        <p:pic>
          <p:nvPicPr>
            <p:cNvPr id="155" name="Graphic 154" descr="Artificial Intelligence with solid fill">
              <a:extLst>
                <a:ext uri="{FF2B5EF4-FFF2-40B4-BE49-F238E27FC236}">
                  <a16:creationId xmlns:a16="http://schemas.microsoft.com/office/drawing/2014/main" id="{64A7BA1E-B37D-01EA-C24C-0DE3AE709AD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743340" y="3440948"/>
              <a:ext cx="307447" cy="307447"/>
            </a:xfrm>
            <a:prstGeom prst="rect">
              <a:avLst/>
            </a:prstGeom>
          </p:spPr>
        </p:pic>
        <p:pic>
          <p:nvPicPr>
            <p:cNvPr id="156" name="Graphic 155" descr="Bullseye with solid fill">
              <a:extLst>
                <a:ext uri="{FF2B5EF4-FFF2-40B4-BE49-F238E27FC236}">
                  <a16:creationId xmlns:a16="http://schemas.microsoft.com/office/drawing/2014/main" id="{990969BA-2A2E-E356-DD67-A7D056CB97F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957150" y="4176350"/>
              <a:ext cx="418603" cy="418603"/>
            </a:xfrm>
            <a:prstGeom prst="rect">
              <a:avLst/>
            </a:prstGeom>
          </p:spPr>
        </p:pic>
        <p:pic>
          <p:nvPicPr>
            <p:cNvPr id="157" name="Graphic 156" descr="Playbook with solid fill">
              <a:extLst>
                <a:ext uri="{FF2B5EF4-FFF2-40B4-BE49-F238E27FC236}">
                  <a16:creationId xmlns:a16="http://schemas.microsoft.com/office/drawing/2014/main" id="{BCAB07B9-9371-3033-C45B-22A769CDC7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936907" y="4866165"/>
              <a:ext cx="321543" cy="321542"/>
            </a:xfrm>
            <a:prstGeom prst="rect">
              <a:avLst/>
            </a:prstGeom>
          </p:spPr>
        </p:pic>
        <p:cxnSp>
          <p:nvCxnSpPr>
            <p:cNvPr id="158" name="Straight Arrow Connector 157">
              <a:extLst>
                <a:ext uri="{FF2B5EF4-FFF2-40B4-BE49-F238E27FC236}">
                  <a16:creationId xmlns:a16="http://schemas.microsoft.com/office/drawing/2014/main" id="{8E99730D-98D5-2BB5-5296-8C0EA29EA79D}"/>
                </a:ext>
              </a:extLst>
            </p:cNvPr>
            <p:cNvCxnSpPr>
              <a:cxnSpLocks/>
            </p:cNvCxnSpPr>
            <p:nvPr/>
          </p:nvCxnSpPr>
          <p:spPr>
            <a:xfrm rot="5400000" flipV="1">
              <a:off x="12144742" y="2618056"/>
              <a:ext cx="333745" cy="1761"/>
            </a:xfrm>
            <a:prstGeom prst="straightConnector1">
              <a:avLst/>
            </a:prstGeom>
            <a:ln w="28575">
              <a:solidFill>
                <a:srgbClr val="31691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95F9AF2C-093D-DBCA-4FA5-19351FAF0A74}"/>
                </a:ext>
              </a:extLst>
            </p:cNvPr>
            <p:cNvCxnSpPr>
              <a:cxnSpLocks/>
            </p:cNvCxnSpPr>
            <p:nvPr/>
          </p:nvCxnSpPr>
          <p:spPr>
            <a:xfrm rot="10800000">
              <a:off x="13469113" y="4010840"/>
              <a:ext cx="333745" cy="1761"/>
            </a:xfrm>
            <a:prstGeom prst="straightConnector1">
              <a:avLst/>
            </a:prstGeom>
            <a:ln w="28575">
              <a:solidFill>
                <a:srgbClr val="31691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F87032C8-6A08-465E-BD39-69B759C5086C}"/>
                </a:ext>
              </a:extLst>
            </p:cNvPr>
            <p:cNvCxnSpPr>
              <a:cxnSpLocks/>
            </p:cNvCxnSpPr>
            <p:nvPr/>
          </p:nvCxnSpPr>
          <p:spPr>
            <a:xfrm rot="8100000">
              <a:off x="13264024" y="2921236"/>
              <a:ext cx="333745" cy="1761"/>
            </a:xfrm>
            <a:prstGeom prst="straightConnector1">
              <a:avLst/>
            </a:prstGeom>
            <a:ln w="28575">
              <a:solidFill>
                <a:srgbClr val="31691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2BB3899B-041B-482B-C12F-3C5ED0747F32}"/>
                </a:ext>
              </a:extLst>
            </p:cNvPr>
            <p:cNvCxnSpPr>
              <a:cxnSpLocks/>
            </p:cNvCxnSpPr>
            <p:nvPr/>
          </p:nvCxnSpPr>
          <p:spPr>
            <a:xfrm rot="13500000" flipH="1">
              <a:off x="11173197" y="2932300"/>
              <a:ext cx="333745" cy="1761"/>
            </a:xfrm>
            <a:prstGeom prst="straightConnector1">
              <a:avLst/>
            </a:prstGeom>
            <a:ln w="28575">
              <a:solidFill>
                <a:srgbClr val="31691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6FD4C97C-7209-364E-0766-867D3BECD1D0}"/>
                </a:ext>
              </a:extLst>
            </p:cNvPr>
            <p:cNvCxnSpPr>
              <a:cxnSpLocks/>
            </p:cNvCxnSpPr>
            <p:nvPr/>
          </p:nvCxnSpPr>
          <p:spPr>
            <a:xfrm rot="8100000" flipH="1" flipV="1">
              <a:off x="11143066" y="5029815"/>
              <a:ext cx="333745" cy="1761"/>
            </a:xfrm>
            <a:prstGeom prst="straightConnector1">
              <a:avLst/>
            </a:prstGeom>
            <a:ln w="28575">
              <a:solidFill>
                <a:srgbClr val="31691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9DB61DE-ED32-676B-4220-A5938334FA51}"/>
                </a:ext>
              </a:extLst>
            </p:cNvPr>
            <p:cNvCxnSpPr>
              <a:cxnSpLocks/>
            </p:cNvCxnSpPr>
            <p:nvPr/>
          </p:nvCxnSpPr>
          <p:spPr>
            <a:xfrm rot="13500000" flipV="1">
              <a:off x="13271287" y="5024986"/>
              <a:ext cx="333745" cy="1761"/>
            </a:xfrm>
            <a:prstGeom prst="straightConnector1">
              <a:avLst/>
            </a:prstGeom>
            <a:ln w="28575">
              <a:solidFill>
                <a:srgbClr val="31691D"/>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4" name="Graphic 163" descr="Board Of Directors with solid fill">
              <a:extLst>
                <a:ext uri="{FF2B5EF4-FFF2-40B4-BE49-F238E27FC236}">
                  <a16:creationId xmlns:a16="http://schemas.microsoft.com/office/drawing/2014/main" id="{02C14556-01C7-232F-1E6E-B532A1894E4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646558" y="2482978"/>
              <a:ext cx="226386" cy="226386"/>
            </a:xfrm>
            <a:prstGeom prst="rect">
              <a:avLst/>
            </a:prstGeom>
          </p:spPr>
        </p:pic>
        <p:pic>
          <p:nvPicPr>
            <p:cNvPr id="174" name="Graphic 173" descr="Mining tools with solid fill">
              <a:extLst>
                <a:ext uri="{FF2B5EF4-FFF2-40B4-BE49-F238E27FC236}">
                  <a16:creationId xmlns:a16="http://schemas.microsoft.com/office/drawing/2014/main" id="{D201485C-A417-9300-3E09-D0AFA4CE4CE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4002514" y="3926850"/>
              <a:ext cx="226386" cy="226386"/>
            </a:xfrm>
            <a:prstGeom prst="rect">
              <a:avLst/>
            </a:prstGeom>
          </p:spPr>
        </p:pic>
      </p:grpSp>
      <p:sp>
        <p:nvSpPr>
          <p:cNvPr id="176" name="TextBox 175">
            <a:extLst>
              <a:ext uri="{FF2B5EF4-FFF2-40B4-BE49-F238E27FC236}">
                <a16:creationId xmlns:a16="http://schemas.microsoft.com/office/drawing/2014/main" id="{EE7641D2-9ACE-4884-4EB4-C5F51228424F}"/>
              </a:ext>
            </a:extLst>
          </p:cNvPr>
          <p:cNvSpPr txBox="1"/>
          <p:nvPr/>
        </p:nvSpPr>
        <p:spPr>
          <a:xfrm>
            <a:off x="298217" y="5265633"/>
            <a:ext cx="3359526" cy="186100"/>
          </a:xfrm>
          <a:prstGeom prst="rect">
            <a:avLst/>
          </a:prstGeom>
          <a:noFill/>
          <a:ln>
            <a:noFill/>
          </a:ln>
        </p:spPr>
        <p:txBody>
          <a:bodyPr wrap="square" lIns="108000" tIns="108000" rIns="108000" bIns="108000" anchor="ctr" anchorCtr="0">
            <a:noAutofit/>
          </a:bodyPr>
          <a:lstStyle/>
          <a:p>
            <a:pPr>
              <a:spcBef>
                <a:spcPts val="1500"/>
              </a:spcBef>
              <a:buClr>
                <a:schemeClr val="accent5">
                  <a:lumMod val="75000"/>
                </a:schemeClr>
              </a:buClr>
            </a:pPr>
            <a:r>
              <a:rPr lang="en-US" sz="1200" b="1" dirty="0">
                <a:solidFill>
                  <a:srgbClr val="31691D"/>
                </a:solidFill>
                <a:ea typeface="Roboto" panose="02000000000000000000" pitchFamily="2" charset="0"/>
                <a:cs typeface="Roboto" panose="02000000000000000000" pitchFamily="2" charset="0"/>
              </a:rPr>
              <a:t>Core team</a:t>
            </a:r>
            <a:endParaRPr lang="en-US" sz="1200" b="1" noProof="0" dirty="0">
              <a:solidFill>
                <a:srgbClr val="31691D"/>
              </a:solidFill>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123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1;p29">
            <a:extLst>
              <a:ext uri="{FF2B5EF4-FFF2-40B4-BE49-F238E27FC236}">
                <a16:creationId xmlns:a16="http://schemas.microsoft.com/office/drawing/2014/main" id="{EC0CA4E3-8B50-0EA1-6D36-5D6FFAD9106A}"/>
              </a:ext>
            </a:extLst>
          </p:cNvPr>
          <p:cNvSpPr/>
          <p:nvPr/>
        </p:nvSpPr>
        <p:spPr>
          <a:xfrm>
            <a:off x="604028" y="2042777"/>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Laird Cagan</a:t>
            </a:r>
            <a:endParaRPr sz="1200" dirty="0"/>
          </a:p>
        </p:txBody>
      </p:sp>
      <p:sp>
        <p:nvSpPr>
          <p:cNvPr id="5" name="Google Shape;531;p29">
            <a:extLst>
              <a:ext uri="{FF2B5EF4-FFF2-40B4-BE49-F238E27FC236}">
                <a16:creationId xmlns:a16="http://schemas.microsoft.com/office/drawing/2014/main" id="{46101D66-79D0-C65D-EBDB-DD9CC7A1CB8C}"/>
              </a:ext>
            </a:extLst>
          </p:cNvPr>
          <p:cNvSpPr/>
          <p:nvPr/>
        </p:nvSpPr>
        <p:spPr>
          <a:xfrm>
            <a:off x="2899696" y="2042777"/>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Aitua Ekhaese</a:t>
            </a:r>
            <a:endParaRPr sz="1200" dirty="0"/>
          </a:p>
        </p:txBody>
      </p:sp>
      <p:sp>
        <p:nvSpPr>
          <p:cNvPr id="6" name="Google Shape;531;p29">
            <a:extLst>
              <a:ext uri="{FF2B5EF4-FFF2-40B4-BE49-F238E27FC236}">
                <a16:creationId xmlns:a16="http://schemas.microsoft.com/office/drawing/2014/main" id="{FD1BDDE7-4E99-AB98-CB5F-50387D512783}"/>
              </a:ext>
            </a:extLst>
          </p:cNvPr>
          <p:cNvSpPr/>
          <p:nvPr/>
        </p:nvSpPr>
        <p:spPr>
          <a:xfrm>
            <a:off x="5140468" y="2042777"/>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Anthony Rampensaud</a:t>
            </a:r>
            <a:endParaRPr sz="1200" dirty="0"/>
          </a:p>
        </p:txBody>
      </p:sp>
      <p:sp>
        <p:nvSpPr>
          <p:cNvPr id="7" name="Google Shape;531;p29">
            <a:extLst>
              <a:ext uri="{FF2B5EF4-FFF2-40B4-BE49-F238E27FC236}">
                <a16:creationId xmlns:a16="http://schemas.microsoft.com/office/drawing/2014/main" id="{BAB45EB0-D9FB-B3A3-9877-B4713E6E4928}"/>
              </a:ext>
            </a:extLst>
          </p:cNvPr>
          <p:cNvSpPr/>
          <p:nvPr/>
        </p:nvSpPr>
        <p:spPr>
          <a:xfrm>
            <a:off x="604028" y="3619500"/>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Rauno Heikkilä</a:t>
            </a:r>
            <a:endParaRPr sz="1200" dirty="0"/>
          </a:p>
        </p:txBody>
      </p:sp>
      <p:sp>
        <p:nvSpPr>
          <p:cNvPr id="8" name="Google Shape;531;p29">
            <a:extLst>
              <a:ext uri="{FF2B5EF4-FFF2-40B4-BE49-F238E27FC236}">
                <a16:creationId xmlns:a16="http://schemas.microsoft.com/office/drawing/2014/main" id="{77967693-C1DF-9D54-BC4B-0E54EB86777F}"/>
              </a:ext>
            </a:extLst>
          </p:cNvPr>
          <p:cNvSpPr/>
          <p:nvPr/>
        </p:nvSpPr>
        <p:spPr>
          <a:xfrm>
            <a:off x="2899696" y="3619500"/>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Kari-Pekka Laaksonen</a:t>
            </a:r>
            <a:endParaRPr sz="1200" dirty="0"/>
          </a:p>
        </p:txBody>
      </p:sp>
      <p:sp>
        <p:nvSpPr>
          <p:cNvPr id="9" name="Google Shape;531;p29">
            <a:extLst>
              <a:ext uri="{FF2B5EF4-FFF2-40B4-BE49-F238E27FC236}">
                <a16:creationId xmlns:a16="http://schemas.microsoft.com/office/drawing/2014/main" id="{C308B635-B546-AD64-050F-929700BB94AC}"/>
              </a:ext>
            </a:extLst>
          </p:cNvPr>
          <p:cNvSpPr/>
          <p:nvPr/>
        </p:nvSpPr>
        <p:spPr>
          <a:xfrm>
            <a:off x="5140468" y="3619500"/>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Juuso Manninen</a:t>
            </a:r>
            <a:endParaRPr sz="1200" dirty="0"/>
          </a:p>
        </p:txBody>
      </p:sp>
      <p:pic>
        <p:nvPicPr>
          <p:cNvPr id="14" name="Picture 2" descr="We are Partanna, Building A World That Breathes | Carbon Negative Concrete">
            <a:extLst>
              <a:ext uri="{FF2B5EF4-FFF2-40B4-BE49-F238E27FC236}">
                <a16:creationId xmlns:a16="http://schemas.microsoft.com/office/drawing/2014/main" id="{BCEC67A9-7C5E-83B7-0B3C-AC82597974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2" t="-712" r="11873" b="712"/>
          <a:stretch>
            <a:fillRect/>
          </a:stretch>
        </p:blipFill>
        <p:spPr bwMode="auto">
          <a:xfrm>
            <a:off x="3021128" y="920245"/>
            <a:ext cx="888770" cy="90454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Picture 4" descr="Startup Tea Talk: Laird Cagan - Cagan McAfee Capital - YouTube">
            <a:extLst>
              <a:ext uri="{FF2B5EF4-FFF2-40B4-BE49-F238E27FC236}">
                <a16:creationId xmlns:a16="http://schemas.microsoft.com/office/drawing/2014/main" id="{6AAD4254-E9EA-A34A-9645-999468D0B7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33" r="13533"/>
          <a:stretch>
            <a:fillRect/>
          </a:stretch>
        </p:blipFill>
        <p:spPr bwMode="auto">
          <a:xfrm>
            <a:off x="758536" y="920245"/>
            <a:ext cx="859384" cy="8837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C533427-65AF-BBFB-2A25-B94BA6B88613}"/>
              </a:ext>
            </a:extLst>
          </p:cNvPr>
          <p:cNvSpPr txBox="1"/>
          <p:nvPr/>
        </p:nvSpPr>
        <p:spPr>
          <a:xfrm>
            <a:off x="298217" y="407883"/>
            <a:ext cx="3359526" cy="186100"/>
          </a:xfrm>
          <a:prstGeom prst="rect">
            <a:avLst/>
          </a:prstGeom>
          <a:noFill/>
          <a:ln>
            <a:noFill/>
          </a:ln>
        </p:spPr>
        <p:txBody>
          <a:bodyPr wrap="square" lIns="108000" tIns="108000" rIns="108000" bIns="108000" anchor="ctr" anchorCtr="0">
            <a:noAutofit/>
          </a:bodyPr>
          <a:lstStyle/>
          <a:p>
            <a:pPr>
              <a:spcBef>
                <a:spcPts val="1500"/>
              </a:spcBef>
              <a:buClr>
                <a:schemeClr val="accent5">
                  <a:lumMod val="75000"/>
                </a:schemeClr>
              </a:buClr>
            </a:pPr>
            <a:r>
              <a:rPr lang="en-US" sz="1200" b="1">
                <a:solidFill>
                  <a:srgbClr val="31691D"/>
                </a:solidFill>
                <a:ea typeface="Roboto" panose="02000000000000000000" pitchFamily="2" charset="0"/>
                <a:cs typeface="Roboto" panose="02000000000000000000" pitchFamily="2" charset="0"/>
              </a:rPr>
              <a:t>Senior advisors</a:t>
            </a:r>
            <a:endParaRPr lang="en-US" sz="1200" b="1" noProof="0" dirty="0">
              <a:solidFill>
                <a:srgbClr val="31691D"/>
              </a:solidFill>
              <a:ea typeface="Roboto" panose="02000000000000000000" pitchFamily="2" charset="0"/>
              <a:cs typeface="Roboto" panose="02000000000000000000" pitchFamily="2" charset="0"/>
            </a:endParaRPr>
          </a:p>
        </p:txBody>
      </p:sp>
      <p:sp>
        <p:nvSpPr>
          <p:cNvPr id="19" name="Google Shape;531;p29">
            <a:extLst>
              <a:ext uri="{FF2B5EF4-FFF2-40B4-BE49-F238E27FC236}">
                <a16:creationId xmlns:a16="http://schemas.microsoft.com/office/drawing/2014/main" id="{D2736D43-43BB-9B05-A458-9B25A494F5EE}"/>
              </a:ext>
            </a:extLst>
          </p:cNvPr>
          <p:cNvSpPr/>
          <p:nvPr/>
        </p:nvSpPr>
        <p:spPr>
          <a:xfrm>
            <a:off x="604028" y="5196223"/>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Kyle Douglas</a:t>
            </a:r>
            <a:endParaRPr sz="1200" dirty="0"/>
          </a:p>
        </p:txBody>
      </p:sp>
      <p:sp>
        <p:nvSpPr>
          <p:cNvPr id="20" name="Google Shape;531;p29">
            <a:extLst>
              <a:ext uri="{FF2B5EF4-FFF2-40B4-BE49-F238E27FC236}">
                <a16:creationId xmlns:a16="http://schemas.microsoft.com/office/drawing/2014/main" id="{BD23BD15-E16F-7F48-2660-B20FBDB0BD29}"/>
              </a:ext>
            </a:extLst>
          </p:cNvPr>
          <p:cNvSpPr/>
          <p:nvPr/>
        </p:nvSpPr>
        <p:spPr>
          <a:xfrm>
            <a:off x="2899696" y="5196223"/>
            <a:ext cx="1168400" cy="377990"/>
          </a:xfrm>
          <a:prstGeom prst="roundRect">
            <a:avLst>
              <a:gd name="adj" fmla="val 16667"/>
            </a:avLst>
          </a:prstGeom>
          <a:noFill/>
          <a:ln w="1270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fi-FI" sz="1200" dirty="0"/>
              <a:t>David Gottfried</a:t>
            </a:r>
            <a:endParaRPr sz="1200" dirty="0"/>
          </a:p>
        </p:txBody>
      </p:sp>
    </p:spTree>
    <p:extLst>
      <p:ext uri="{BB962C8B-B14F-4D97-AF65-F5344CB8AC3E}">
        <p14:creationId xmlns:p14="http://schemas.microsoft.com/office/powerpoint/2010/main" val="33990631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5715</TotalTime>
  <Words>1612</Words>
  <Application>Microsoft Office PowerPoint</Application>
  <PresentationFormat>A4 Paper (210x297 mm)</PresentationFormat>
  <Paragraphs>154</Paragraphs>
  <Slides>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Aptos</vt:lpstr>
      <vt:lpstr>Aptos Display</vt:lpstr>
      <vt:lpstr>Aptos Narrow</vt:lpstr>
      <vt:lpstr>Arial</vt:lpstr>
      <vt:lpstr>Helvetica Neue</vt:lpstr>
      <vt:lpstr>Open Sans</vt:lpstr>
      <vt:lpstr>Roboto</vt:lpstr>
      <vt:lpstr>Roboto Lt</vt:lpstr>
      <vt:lpstr>Symbol</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Jukka Mäkelä</dc:creator>
  <cp:lastModifiedBy>Jukka Mäkelä</cp:lastModifiedBy>
  <cp:revision>5</cp:revision>
  <dcterms:created xsi:type="dcterms:W3CDTF">2026-01-29T11:31:18Z</dcterms:created>
  <dcterms:modified xsi:type="dcterms:W3CDTF">2026-02-02T10:47:04Z</dcterms:modified>
</cp:coreProperties>
</file>